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99" r:id="rId2"/>
    <p:sldId id="300" r:id="rId3"/>
    <p:sldId id="304" r:id="rId4"/>
    <p:sldId id="257" r:id="rId5"/>
    <p:sldId id="258" r:id="rId6"/>
    <p:sldId id="259" r:id="rId7"/>
    <p:sldId id="260" r:id="rId8"/>
    <p:sldId id="261" r:id="rId9"/>
    <p:sldId id="256" r:id="rId10"/>
    <p:sldId id="262" r:id="rId11"/>
    <p:sldId id="271" r:id="rId12"/>
    <p:sldId id="264" r:id="rId13"/>
    <p:sldId id="265" r:id="rId14"/>
    <p:sldId id="266" r:id="rId15"/>
    <p:sldId id="268" r:id="rId16"/>
    <p:sldId id="269" r:id="rId17"/>
    <p:sldId id="282" r:id="rId18"/>
    <p:sldId id="314" r:id="rId19"/>
    <p:sldId id="270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5" r:id="rId31"/>
    <p:sldId id="315" r:id="rId32"/>
    <p:sldId id="286" r:id="rId33"/>
    <p:sldId id="307" r:id="rId34"/>
    <p:sldId id="308" r:id="rId35"/>
    <p:sldId id="309" r:id="rId36"/>
    <p:sldId id="312" r:id="rId37"/>
    <p:sldId id="313" r:id="rId38"/>
    <p:sldId id="296" r:id="rId39"/>
    <p:sldId id="297" r:id="rId40"/>
    <p:sldId id="303" r:id="rId41"/>
    <p:sldId id="305" r:id="rId42"/>
    <p:sldId id="306" r:id="rId43"/>
    <p:sldId id="302" r:id="rId44"/>
    <p:sldId id="316" r:id="rId4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C58D"/>
    <a:srgbClr val="70AD47"/>
    <a:srgbClr val="5B9BD5"/>
    <a:srgbClr val="1CADE4"/>
    <a:srgbClr val="4FACE5"/>
    <a:srgbClr val="33CCFF"/>
    <a:srgbClr val="33CCCC"/>
    <a:srgbClr val="2683C6"/>
    <a:srgbClr val="00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81" autoAdjust="0"/>
    <p:restoredTop sz="94660"/>
  </p:normalViewPr>
  <p:slideViewPr>
    <p:cSldViewPr snapToGrid="0">
      <p:cViewPr varScale="1">
        <p:scale>
          <a:sx n="54" d="100"/>
          <a:sy n="54" d="100"/>
        </p:scale>
        <p:origin x="77" y="6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png"/><Relationship Id="rId4" Type="http://schemas.openxmlformats.org/officeDocument/2006/relationships/image" Target="../media/image28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png"/><Relationship Id="rId4" Type="http://schemas.openxmlformats.org/officeDocument/2006/relationships/image" Target="../media/image28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874344-4F08-4379-A850-33C12C40EF1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C492652-D1F4-46DA-B90C-AA15900E4636}">
      <dgm:prSet phldrT="[Texte]" custT="1"/>
      <dgm:spPr>
        <a:solidFill>
          <a:srgbClr val="2683C6"/>
        </a:solidFill>
      </dgm:spPr>
      <dgm:t>
        <a:bodyPr/>
        <a:lstStyle/>
        <a:p>
          <a:r>
            <a:rPr lang="fr-FR" sz="2500" dirty="0" smtClean="0">
              <a:latin typeface="Berlin Sans FB" panose="020E0602020502020306" pitchFamily="34" charset="0"/>
            </a:rPr>
            <a:t>Polycopiés numériques</a:t>
          </a:r>
          <a:endParaRPr lang="fr-FR" sz="2500" dirty="0">
            <a:latin typeface="Berlin Sans FB" panose="020E0602020502020306" pitchFamily="34" charset="0"/>
          </a:endParaRPr>
        </a:p>
      </dgm:t>
    </dgm:pt>
    <dgm:pt modelId="{96A787D2-B8AF-4401-8FA1-24481A9B93B3}" type="parTrans" cxnId="{1DF654CD-9B9C-4E40-805D-7678E3797746}">
      <dgm:prSet/>
      <dgm:spPr/>
      <dgm:t>
        <a:bodyPr/>
        <a:lstStyle/>
        <a:p>
          <a:endParaRPr lang="fr-FR" sz="2400">
            <a:latin typeface="Berlin Sans FB" panose="020E0602020502020306" pitchFamily="34" charset="0"/>
          </a:endParaRPr>
        </a:p>
      </dgm:t>
    </dgm:pt>
    <dgm:pt modelId="{90B38603-3201-4321-9527-3D108A26FBE0}" type="sibTrans" cxnId="{1DF654CD-9B9C-4E40-805D-7678E3797746}">
      <dgm:prSet custT="1"/>
      <dgm:spPr/>
    </dgm:pt>
    <dgm:pt modelId="{22B9328A-4003-4598-B779-2952A51196A5}">
      <dgm:prSet phldrT="[Texte]" custT="1"/>
      <dgm:spPr>
        <a:solidFill>
          <a:srgbClr val="2683C6"/>
        </a:solidFill>
      </dgm:spPr>
      <dgm:t>
        <a:bodyPr/>
        <a:lstStyle/>
        <a:p>
          <a:r>
            <a:rPr lang="fr-FR" sz="2500" dirty="0" smtClean="0">
              <a:latin typeface="Berlin Sans FB" panose="020E0602020502020306" pitchFamily="34" charset="0"/>
            </a:rPr>
            <a:t>Mineure Santé</a:t>
          </a:r>
          <a:endParaRPr lang="fr-FR" sz="2500" dirty="0">
            <a:latin typeface="Berlin Sans FB" panose="020E0602020502020306" pitchFamily="34" charset="0"/>
          </a:endParaRPr>
        </a:p>
      </dgm:t>
    </dgm:pt>
    <dgm:pt modelId="{3C8E0C91-5E79-4F09-8E3E-5BA77DC678F4}" type="sibTrans" cxnId="{E0077E50-170C-4721-BAD3-705321A63CF1}">
      <dgm:prSet/>
      <dgm:spPr/>
      <dgm:t>
        <a:bodyPr/>
        <a:lstStyle/>
        <a:p>
          <a:endParaRPr lang="fr-FR" sz="2500">
            <a:latin typeface="Berlin Sans FB" panose="020E0602020502020306" pitchFamily="34" charset="0"/>
          </a:endParaRPr>
        </a:p>
      </dgm:t>
    </dgm:pt>
    <dgm:pt modelId="{FDCC9212-E1C5-4A76-923D-822B0B5CB782}" type="parTrans" cxnId="{E0077E50-170C-4721-BAD3-705321A63CF1}">
      <dgm:prSet/>
      <dgm:spPr/>
      <dgm:t>
        <a:bodyPr/>
        <a:lstStyle/>
        <a:p>
          <a:endParaRPr lang="fr-FR" sz="2400">
            <a:latin typeface="Berlin Sans FB" panose="020E0602020502020306" pitchFamily="34" charset="0"/>
          </a:endParaRPr>
        </a:p>
      </dgm:t>
    </dgm:pt>
    <dgm:pt modelId="{C474AC88-5144-45C1-8C3E-BF55180C291A}">
      <dgm:prSet phldrT="[Texte]" custT="1"/>
      <dgm:spPr>
        <a:solidFill>
          <a:srgbClr val="33CCFF"/>
        </a:solidFill>
      </dgm:spPr>
      <dgm:t>
        <a:bodyPr/>
        <a:lstStyle/>
        <a:p>
          <a:r>
            <a:rPr lang="fr-FR" sz="2500" dirty="0" smtClean="0">
              <a:latin typeface="Berlin Sans FB" panose="020E0602020502020306" pitchFamily="34" charset="0"/>
            </a:rPr>
            <a:t>Parrainage</a:t>
          </a:r>
          <a:endParaRPr lang="fr-FR" sz="2500" dirty="0">
            <a:latin typeface="Berlin Sans FB" panose="020E0602020502020306" pitchFamily="34" charset="0"/>
          </a:endParaRPr>
        </a:p>
      </dgm:t>
    </dgm:pt>
    <dgm:pt modelId="{F6F985FF-BC9E-48E1-8736-8BD9F1B248E9}" type="sibTrans" cxnId="{491C9261-599C-446A-ACF1-D695205330AD}">
      <dgm:prSet custT="1"/>
      <dgm:spPr/>
    </dgm:pt>
    <dgm:pt modelId="{41A0ED4F-9458-46DE-84D1-EE1E6BC2AA89}" type="parTrans" cxnId="{491C9261-599C-446A-ACF1-D695205330AD}">
      <dgm:prSet/>
      <dgm:spPr/>
      <dgm:t>
        <a:bodyPr/>
        <a:lstStyle/>
        <a:p>
          <a:endParaRPr lang="fr-FR" sz="2400">
            <a:latin typeface="Berlin Sans FB" panose="020E0602020502020306" pitchFamily="34" charset="0"/>
          </a:endParaRPr>
        </a:p>
      </dgm:t>
    </dgm:pt>
    <dgm:pt modelId="{AEC5F81A-C0DD-426E-BD8D-F185424BA102}">
      <dgm:prSet phldrT="[Texte]" custT="1"/>
      <dgm:spPr>
        <a:solidFill>
          <a:srgbClr val="33CCFF"/>
        </a:solidFill>
      </dgm:spPr>
      <dgm:t>
        <a:bodyPr/>
        <a:lstStyle/>
        <a:p>
          <a:r>
            <a:rPr lang="fr-FR" sz="2500" dirty="0" smtClean="0">
              <a:latin typeface="Berlin Sans FB" panose="020E0602020502020306" pitchFamily="34" charset="0"/>
            </a:rPr>
            <a:t>Accompagnement personnalisé</a:t>
          </a:r>
          <a:endParaRPr lang="fr-FR" sz="2500" dirty="0">
            <a:latin typeface="Berlin Sans FB" panose="020E0602020502020306" pitchFamily="34" charset="0"/>
          </a:endParaRPr>
        </a:p>
      </dgm:t>
    </dgm:pt>
    <dgm:pt modelId="{FF8D42C3-8FF2-4203-AC4E-EAAC33F5599D}" type="sibTrans" cxnId="{D61524B1-D935-4A6F-B44D-363F7A429B88}">
      <dgm:prSet/>
      <dgm:spPr/>
      <dgm:t>
        <a:bodyPr/>
        <a:lstStyle/>
        <a:p>
          <a:endParaRPr lang="fr-FR" sz="2400">
            <a:latin typeface="Berlin Sans FB" panose="020E0602020502020306" pitchFamily="34" charset="0"/>
          </a:endParaRPr>
        </a:p>
      </dgm:t>
    </dgm:pt>
    <dgm:pt modelId="{2D4C897D-FA4A-4AB8-BB8B-F1B2E372C525}" type="parTrans" cxnId="{D61524B1-D935-4A6F-B44D-363F7A429B88}">
      <dgm:prSet/>
      <dgm:spPr/>
      <dgm:t>
        <a:bodyPr/>
        <a:lstStyle/>
        <a:p>
          <a:endParaRPr lang="fr-FR" sz="2400">
            <a:latin typeface="Berlin Sans FB" panose="020E0602020502020306" pitchFamily="34" charset="0"/>
          </a:endParaRPr>
        </a:p>
      </dgm:t>
    </dgm:pt>
    <dgm:pt modelId="{608D9E25-5054-44DD-9912-F4C27085FBE9}">
      <dgm:prSet phldrT="[Texte]" custT="1"/>
      <dgm:spPr>
        <a:solidFill>
          <a:srgbClr val="33CCCC"/>
        </a:solidFill>
      </dgm:spPr>
      <dgm:t>
        <a:bodyPr/>
        <a:lstStyle/>
        <a:p>
          <a:r>
            <a:rPr lang="fr-FR" sz="2500" dirty="0" smtClean="0">
              <a:latin typeface="Berlin Sans FB" panose="020E0602020502020306" pitchFamily="34" charset="0"/>
            </a:rPr>
            <a:t>Préparations aux oraux</a:t>
          </a:r>
          <a:endParaRPr lang="fr-FR" sz="2500" dirty="0">
            <a:latin typeface="Berlin Sans FB" panose="020E0602020502020306" pitchFamily="34" charset="0"/>
          </a:endParaRPr>
        </a:p>
      </dgm:t>
    </dgm:pt>
    <dgm:pt modelId="{25DF238F-8866-4FF5-BDF8-E6A13C3D40E0}" type="parTrans" cxnId="{B655404D-2F2F-4B0B-B649-533EDF9389AA}">
      <dgm:prSet/>
      <dgm:spPr/>
      <dgm:t>
        <a:bodyPr/>
        <a:lstStyle/>
        <a:p>
          <a:endParaRPr lang="fr-FR">
            <a:latin typeface="Berlin Sans FB" panose="020E0602020502020306" pitchFamily="34" charset="0"/>
          </a:endParaRPr>
        </a:p>
      </dgm:t>
    </dgm:pt>
    <dgm:pt modelId="{970CFAF6-FF45-44CE-9E60-5C4F22C67170}" type="sibTrans" cxnId="{B655404D-2F2F-4B0B-B649-533EDF9389AA}">
      <dgm:prSet/>
      <dgm:spPr/>
      <dgm:t>
        <a:bodyPr/>
        <a:lstStyle/>
        <a:p>
          <a:endParaRPr lang="fr-FR">
            <a:latin typeface="Berlin Sans FB" panose="020E0602020502020306" pitchFamily="34" charset="0"/>
          </a:endParaRPr>
        </a:p>
      </dgm:t>
    </dgm:pt>
    <dgm:pt modelId="{F91A5D77-55F3-41D8-8BBF-3AE4EC5012EA}">
      <dgm:prSet phldrT="[Texte]" custT="1"/>
      <dgm:spPr>
        <a:solidFill>
          <a:srgbClr val="1CADE4"/>
        </a:solidFill>
      </dgm:spPr>
      <dgm:t>
        <a:bodyPr/>
        <a:lstStyle/>
        <a:p>
          <a:r>
            <a:rPr lang="fr-FR" sz="2500" dirty="0" smtClean="0">
              <a:latin typeface="Berlin Sans FB" panose="020E0602020502020306" pitchFamily="34" charset="0"/>
            </a:rPr>
            <a:t>Colles en lignes</a:t>
          </a:r>
          <a:endParaRPr lang="fr-FR" sz="2500" dirty="0">
            <a:latin typeface="Berlin Sans FB" panose="020E0602020502020306" pitchFamily="34" charset="0"/>
          </a:endParaRPr>
        </a:p>
      </dgm:t>
    </dgm:pt>
    <dgm:pt modelId="{5981D36C-0418-413D-A7EA-EBCD93F08F86}" type="parTrans" cxnId="{F201E66F-399C-4FA9-A787-6A31B81733B7}">
      <dgm:prSet/>
      <dgm:spPr/>
      <dgm:t>
        <a:bodyPr/>
        <a:lstStyle/>
        <a:p>
          <a:endParaRPr lang="fr-FR">
            <a:latin typeface="Berlin Sans FB" panose="020E0602020502020306" pitchFamily="34" charset="0"/>
          </a:endParaRPr>
        </a:p>
      </dgm:t>
    </dgm:pt>
    <dgm:pt modelId="{BB298262-91F3-4D21-98A6-978503F93482}" type="sibTrans" cxnId="{F201E66F-399C-4FA9-A787-6A31B81733B7}">
      <dgm:prSet/>
      <dgm:spPr/>
      <dgm:t>
        <a:bodyPr/>
        <a:lstStyle/>
        <a:p>
          <a:endParaRPr lang="fr-FR">
            <a:latin typeface="Berlin Sans FB" panose="020E0602020502020306" pitchFamily="34" charset="0"/>
          </a:endParaRPr>
        </a:p>
      </dgm:t>
    </dgm:pt>
    <dgm:pt modelId="{CD7EC15F-6281-4A67-B091-F0022B6988BE}">
      <dgm:prSet phldrT="[Texte]" custT="1"/>
      <dgm:spPr>
        <a:solidFill>
          <a:srgbClr val="1CADE4"/>
        </a:solidFill>
      </dgm:spPr>
      <dgm:t>
        <a:bodyPr/>
        <a:lstStyle/>
        <a:p>
          <a:r>
            <a:rPr lang="fr-FR" sz="2500" dirty="0" smtClean="0">
              <a:latin typeface="Berlin Sans FB" panose="020E0602020502020306" pitchFamily="34" charset="0"/>
            </a:rPr>
            <a:t>20 – 30 QCM / 15 jours ?</a:t>
          </a:r>
          <a:endParaRPr lang="fr-FR" sz="2500" dirty="0">
            <a:latin typeface="Berlin Sans FB" panose="020E0602020502020306" pitchFamily="34" charset="0"/>
          </a:endParaRPr>
        </a:p>
      </dgm:t>
    </dgm:pt>
    <dgm:pt modelId="{93C5C1D0-9A64-48AF-86AE-C143DCD2FF63}" type="parTrans" cxnId="{8BAF1756-6DF2-4202-A160-5E0DF8531964}">
      <dgm:prSet/>
      <dgm:spPr/>
      <dgm:t>
        <a:bodyPr/>
        <a:lstStyle/>
        <a:p>
          <a:endParaRPr lang="fr-FR">
            <a:latin typeface="Berlin Sans FB" panose="020E0602020502020306" pitchFamily="34" charset="0"/>
          </a:endParaRPr>
        </a:p>
      </dgm:t>
    </dgm:pt>
    <dgm:pt modelId="{46F63575-54CC-450C-B754-F31912A11F93}" type="sibTrans" cxnId="{8BAF1756-6DF2-4202-A160-5E0DF8531964}">
      <dgm:prSet/>
      <dgm:spPr/>
      <dgm:t>
        <a:bodyPr/>
        <a:lstStyle/>
        <a:p>
          <a:endParaRPr lang="fr-FR">
            <a:latin typeface="Berlin Sans FB" panose="020E0602020502020306" pitchFamily="34" charset="0"/>
          </a:endParaRPr>
        </a:p>
      </dgm:t>
    </dgm:pt>
    <dgm:pt modelId="{31572303-53BE-452A-A6DC-4B52B8498941}" type="pres">
      <dgm:prSet presAssocID="{06874344-4F08-4379-A850-33C12C40EF1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fr-FR"/>
        </a:p>
      </dgm:t>
    </dgm:pt>
    <dgm:pt modelId="{4D2897EF-0E7D-4907-8793-EFC26DEDE785}" type="pres">
      <dgm:prSet presAssocID="{06874344-4F08-4379-A850-33C12C40EF19}" presName="Name1" presStyleCnt="0"/>
      <dgm:spPr/>
    </dgm:pt>
    <dgm:pt modelId="{4AB255BC-7575-401E-950E-A21DBA91F5D8}" type="pres">
      <dgm:prSet presAssocID="{06874344-4F08-4379-A850-33C12C40EF19}" presName="cycle" presStyleCnt="0"/>
      <dgm:spPr/>
    </dgm:pt>
    <dgm:pt modelId="{7DEED1C3-BD44-4F10-9CD2-4505F7FD8324}" type="pres">
      <dgm:prSet presAssocID="{06874344-4F08-4379-A850-33C12C40EF19}" presName="srcNode" presStyleLbl="node1" presStyleIdx="0" presStyleCnt="4"/>
      <dgm:spPr/>
    </dgm:pt>
    <dgm:pt modelId="{6E10A67C-7A72-4037-A4B7-5BEDFBD04AF3}" type="pres">
      <dgm:prSet presAssocID="{06874344-4F08-4379-A850-33C12C40EF19}" presName="conn" presStyleLbl="parChTrans1D2" presStyleIdx="0" presStyleCnt="1"/>
      <dgm:spPr/>
      <dgm:t>
        <a:bodyPr/>
        <a:lstStyle/>
        <a:p>
          <a:endParaRPr lang="fr-FR"/>
        </a:p>
      </dgm:t>
    </dgm:pt>
    <dgm:pt modelId="{9360F655-8397-405B-A619-292F388AE1AE}" type="pres">
      <dgm:prSet presAssocID="{06874344-4F08-4379-A850-33C12C40EF19}" presName="extraNode" presStyleLbl="node1" presStyleIdx="0" presStyleCnt="4"/>
      <dgm:spPr/>
    </dgm:pt>
    <dgm:pt modelId="{846AC5AE-A62C-49D0-8408-8D654D77765C}" type="pres">
      <dgm:prSet presAssocID="{06874344-4F08-4379-A850-33C12C40EF19}" presName="dstNode" presStyleLbl="node1" presStyleIdx="0" presStyleCnt="4"/>
      <dgm:spPr/>
    </dgm:pt>
    <dgm:pt modelId="{6E2B6A8F-D934-4BEF-B16A-8DFE88316938}" type="pres">
      <dgm:prSet presAssocID="{3C492652-D1F4-46DA-B90C-AA15900E463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5CE49FC-F153-4747-921F-EBA1069F063E}" type="pres">
      <dgm:prSet presAssocID="{3C492652-D1F4-46DA-B90C-AA15900E4636}" presName="accent_1" presStyleCnt="0"/>
      <dgm:spPr/>
    </dgm:pt>
    <dgm:pt modelId="{281DBDC9-5173-46DE-ADC7-DBA5061D7FE3}" type="pres">
      <dgm:prSet presAssocID="{3C492652-D1F4-46DA-B90C-AA15900E4636}" presName="accentRepeatNode" presStyleLbl="solidFgAcc1" presStyleIdx="0" presStyleCnt="4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290AB79D-C5AA-441E-93F3-2954BA847C58}" type="pres">
      <dgm:prSet presAssocID="{F91A5D77-55F3-41D8-8BBF-3AE4EC5012EA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D5024BA-2173-45E6-A7E8-8A9333B1B7B2}" type="pres">
      <dgm:prSet presAssocID="{F91A5D77-55F3-41D8-8BBF-3AE4EC5012EA}" presName="accent_2" presStyleCnt="0"/>
      <dgm:spPr/>
    </dgm:pt>
    <dgm:pt modelId="{EEC95B47-CAC0-4DC6-ADDD-C649A6B0A38B}" type="pres">
      <dgm:prSet presAssocID="{F91A5D77-55F3-41D8-8BBF-3AE4EC5012EA}" presName="accentRepeatNode" presStyleLbl="solidFgAcc1" presStyleIdx="1" presStyleCnt="4"/>
      <dgm:spPr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130ACD94-C386-4E4E-9289-7A80E0E98968}" type="pres">
      <dgm:prSet presAssocID="{C474AC88-5144-45C1-8C3E-BF55180C291A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5C8B3F-82E4-40B7-97F1-31BB1DA6AF93}" type="pres">
      <dgm:prSet presAssocID="{C474AC88-5144-45C1-8C3E-BF55180C291A}" presName="accent_3" presStyleCnt="0"/>
      <dgm:spPr/>
    </dgm:pt>
    <dgm:pt modelId="{A4A0533F-EE4E-49FE-BF41-97824D768427}" type="pres">
      <dgm:prSet presAssocID="{C474AC88-5144-45C1-8C3E-BF55180C291A}" presName="accentRepeatNode" presStyleLbl="solidFgAcc1" presStyleIdx="2" presStyleCnt="4"/>
      <dgm:spPr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18FCD1E3-468B-44ED-88DD-A1856EA0309D}" type="pres">
      <dgm:prSet presAssocID="{608D9E25-5054-44DD-9912-F4C27085FBE9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D2D6B1B-EA0D-446D-B2E3-3059AACA418B}" type="pres">
      <dgm:prSet presAssocID="{608D9E25-5054-44DD-9912-F4C27085FBE9}" presName="accent_4" presStyleCnt="0"/>
      <dgm:spPr/>
    </dgm:pt>
    <dgm:pt modelId="{A172E5F4-21F1-4EC3-8CC8-0F47EBC13135}" type="pres">
      <dgm:prSet presAssocID="{608D9E25-5054-44DD-9912-F4C27085FBE9}" presName="accentRepeatNode" presStyleLbl="solidFgAcc1" presStyleIdx="3" presStyleCnt="4"/>
      <dgm:spPr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</dgm:pt>
  </dgm:ptLst>
  <dgm:cxnLst>
    <dgm:cxn modelId="{92D3CB5C-1DDD-4C1A-B1BC-C36CEE1EED7A}" type="presOf" srcId="{22B9328A-4003-4598-B779-2952A51196A5}" destId="{6E2B6A8F-D934-4BEF-B16A-8DFE88316938}" srcOrd="0" destOrd="1" presId="urn:microsoft.com/office/officeart/2008/layout/VerticalCurvedList"/>
    <dgm:cxn modelId="{669C913F-9F84-4DA3-B6CD-74C14E123EE4}" type="presOf" srcId="{3C8E0C91-5E79-4F09-8E3E-5BA77DC678F4}" destId="{6E10A67C-7A72-4037-A4B7-5BEDFBD04AF3}" srcOrd="0" destOrd="0" presId="urn:microsoft.com/office/officeart/2008/layout/VerticalCurvedList"/>
    <dgm:cxn modelId="{1DF654CD-9B9C-4E40-805D-7678E3797746}" srcId="{06874344-4F08-4379-A850-33C12C40EF19}" destId="{3C492652-D1F4-46DA-B90C-AA15900E4636}" srcOrd="0" destOrd="0" parTransId="{96A787D2-B8AF-4401-8FA1-24481A9B93B3}" sibTransId="{90B38603-3201-4321-9527-3D108A26FBE0}"/>
    <dgm:cxn modelId="{8BAF1756-6DF2-4202-A160-5E0DF8531964}" srcId="{F91A5D77-55F3-41D8-8BBF-3AE4EC5012EA}" destId="{CD7EC15F-6281-4A67-B091-F0022B6988BE}" srcOrd="0" destOrd="0" parTransId="{93C5C1D0-9A64-48AF-86AE-C143DCD2FF63}" sibTransId="{46F63575-54CC-450C-B754-F31912A11F93}"/>
    <dgm:cxn modelId="{F3D6DD80-9DB0-4844-8CF3-C43CF69BCC32}" type="presOf" srcId="{AEC5F81A-C0DD-426E-BD8D-F185424BA102}" destId="{130ACD94-C386-4E4E-9289-7A80E0E98968}" srcOrd="0" destOrd="1" presId="urn:microsoft.com/office/officeart/2008/layout/VerticalCurvedList"/>
    <dgm:cxn modelId="{4DCF5512-F7AA-4B67-A597-D3ABAA492789}" type="presOf" srcId="{F91A5D77-55F3-41D8-8BBF-3AE4EC5012EA}" destId="{290AB79D-C5AA-441E-93F3-2954BA847C58}" srcOrd="0" destOrd="0" presId="urn:microsoft.com/office/officeart/2008/layout/VerticalCurvedList"/>
    <dgm:cxn modelId="{491C9261-599C-446A-ACF1-D695205330AD}" srcId="{06874344-4F08-4379-A850-33C12C40EF19}" destId="{C474AC88-5144-45C1-8C3E-BF55180C291A}" srcOrd="2" destOrd="0" parTransId="{41A0ED4F-9458-46DE-84D1-EE1E6BC2AA89}" sibTransId="{F6F985FF-BC9E-48E1-8736-8BD9F1B248E9}"/>
    <dgm:cxn modelId="{D3BAD3BA-DDE5-4E53-B268-68ED084513CD}" type="presOf" srcId="{CD7EC15F-6281-4A67-B091-F0022B6988BE}" destId="{290AB79D-C5AA-441E-93F3-2954BA847C58}" srcOrd="0" destOrd="1" presId="urn:microsoft.com/office/officeart/2008/layout/VerticalCurvedList"/>
    <dgm:cxn modelId="{D61524B1-D935-4A6F-B44D-363F7A429B88}" srcId="{C474AC88-5144-45C1-8C3E-BF55180C291A}" destId="{AEC5F81A-C0DD-426E-BD8D-F185424BA102}" srcOrd="0" destOrd="0" parTransId="{2D4C897D-FA4A-4AB8-BB8B-F1B2E372C525}" sibTransId="{FF8D42C3-8FF2-4203-AC4E-EAAC33F5599D}"/>
    <dgm:cxn modelId="{61C8D1FF-3F77-4DAE-91D9-37EEAD07A08D}" type="presOf" srcId="{608D9E25-5054-44DD-9912-F4C27085FBE9}" destId="{18FCD1E3-468B-44ED-88DD-A1856EA0309D}" srcOrd="0" destOrd="0" presId="urn:microsoft.com/office/officeart/2008/layout/VerticalCurvedList"/>
    <dgm:cxn modelId="{D42A1666-AA19-4944-95FD-C6798EE8974E}" type="presOf" srcId="{C474AC88-5144-45C1-8C3E-BF55180C291A}" destId="{130ACD94-C386-4E4E-9289-7A80E0E98968}" srcOrd="0" destOrd="0" presId="urn:microsoft.com/office/officeart/2008/layout/VerticalCurvedList"/>
    <dgm:cxn modelId="{1FC6B2EA-C990-4D67-B955-92ED5D28BB98}" type="presOf" srcId="{3C492652-D1F4-46DA-B90C-AA15900E4636}" destId="{6E2B6A8F-D934-4BEF-B16A-8DFE88316938}" srcOrd="0" destOrd="0" presId="urn:microsoft.com/office/officeart/2008/layout/VerticalCurvedList"/>
    <dgm:cxn modelId="{B655404D-2F2F-4B0B-B649-533EDF9389AA}" srcId="{06874344-4F08-4379-A850-33C12C40EF19}" destId="{608D9E25-5054-44DD-9912-F4C27085FBE9}" srcOrd="3" destOrd="0" parTransId="{25DF238F-8866-4FF5-BDF8-E6A13C3D40E0}" sibTransId="{970CFAF6-FF45-44CE-9E60-5C4F22C67170}"/>
    <dgm:cxn modelId="{F201E66F-399C-4FA9-A787-6A31B81733B7}" srcId="{06874344-4F08-4379-A850-33C12C40EF19}" destId="{F91A5D77-55F3-41D8-8BBF-3AE4EC5012EA}" srcOrd="1" destOrd="0" parTransId="{5981D36C-0418-413D-A7EA-EBCD93F08F86}" sibTransId="{BB298262-91F3-4D21-98A6-978503F93482}"/>
    <dgm:cxn modelId="{E0077E50-170C-4721-BAD3-705321A63CF1}" srcId="{3C492652-D1F4-46DA-B90C-AA15900E4636}" destId="{22B9328A-4003-4598-B779-2952A51196A5}" srcOrd="0" destOrd="0" parTransId="{FDCC9212-E1C5-4A76-923D-822B0B5CB782}" sibTransId="{3C8E0C91-5E79-4F09-8E3E-5BA77DC678F4}"/>
    <dgm:cxn modelId="{32019C3E-D615-44A1-8130-13DC4B77548E}" type="presOf" srcId="{06874344-4F08-4379-A850-33C12C40EF19}" destId="{31572303-53BE-452A-A6DC-4B52B8498941}" srcOrd="0" destOrd="0" presId="urn:microsoft.com/office/officeart/2008/layout/VerticalCurvedList"/>
    <dgm:cxn modelId="{055B5F7B-C80B-4961-90B2-0805F4205FD1}" type="presParOf" srcId="{31572303-53BE-452A-A6DC-4B52B8498941}" destId="{4D2897EF-0E7D-4907-8793-EFC26DEDE785}" srcOrd="0" destOrd="0" presId="urn:microsoft.com/office/officeart/2008/layout/VerticalCurvedList"/>
    <dgm:cxn modelId="{9414FC6B-68B1-4A95-88C3-214C65E64A86}" type="presParOf" srcId="{4D2897EF-0E7D-4907-8793-EFC26DEDE785}" destId="{4AB255BC-7575-401E-950E-A21DBA91F5D8}" srcOrd="0" destOrd="0" presId="urn:microsoft.com/office/officeart/2008/layout/VerticalCurvedList"/>
    <dgm:cxn modelId="{A6CCA305-8BDA-40D2-AB16-A4B0B9DE9239}" type="presParOf" srcId="{4AB255BC-7575-401E-950E-A21DBA91F5D8}" destId="{7DEED1C3-BD44-4F10-9CD2-4505F7FD8324}" srcOrd="0" destOrd="0" presId="urn:microsoft.com/office/officeart/2008/layout/VerticalCurvedList"/>
    <dgm:cxn modelId="{278FDC4D-ACA1-4D53-947F-623779C763F9}" type="presParOf" srcId="{4AB255BC-7575-401E-950E-A21DBA91F5D8}" destId="{6E10A67C-7A72-4037-A4B7-5BEDFBD04AF3}" srcOrd="1" destOrd="0" presId="urn:microsoft.com/office/officeart/2008/layout/VerticalCurvedList"/>
    <dgm:cxn modelId="{56964FAA-471D-4F3F-8BE4-E2E54F0C4972}" type="presParOf" srcId="{4AB255BC-7575-401E-950E-A21DBA91F5D8}" destId="{9360F655-8397-405B-A619-292F388AE1AE}" srcOrd="2" destOrd="0" presId="urn:microsoft.com/office/officeart/2008/layout/VerticalCurvedList"/>
    <dgm:cxn modelId="{001E9227-64C2-4DE9-A135-6A12C2374914}" type="presParOf" srcId="{4AB255BC-7575-401E-950E-A21DBA91F5D8}" destId="{846AC5AE-A62C-49D0-8408-8D654D77765C}" srcOrd="3" destOrd="0" presId="urn:microsoft.com/office/officeart/2008/layout/VerticalCurvedList"/>
    <dgm:cxn modelId="{7E3C96D7-017B-4B4D-B55A-617AF8EAF1C6}" type="presParOf" srcId="{4D2897EF-0E7D-4907-8793-EFC26DEDE785}" destId="{6E2B6A8F-D934-4BEF-B16A-8DFE88316938}" srcOrd="1" destOrd="0" presId="urn:microsoft.com/office/officeart/2008/layout/VerticalCurvedList"/>
    <dgm:cxn modelId="{2603F0D5-BDF2-41CB-A0B0-61EF464B3F59}" type="presParOf" srcId="{4D2897EF-0E7D-4907-8793-EFC26DEDE785}" destId="{05CE49FC-F153-4747-921F-EBA1069F063E}" srcOrd="2" destOrd="0" presId="urn:microsoft.com/office/officeart/2008/layout/VerticalCurvedList"/>
    <dgm:cxn modelId="{F11F92AC-A601-4021-901E-312A880EF212}" type="presParOf" srcId="{05CE49FC-F153-4747-921F-EBA1069F063E}" destId="{281DBDC9-5173-46DE-ADC7-DBA5061D7FE3}" srcOrd="0" destOrd="0" presId="urn:microsoft.com/office/officeart/2008/layout/VerticalCurvedList"/>
    <dgm:cxn modelId="{A68689A1-FDEC-4CEB-975A-26655A9C6372}" type="presParOf" srcId="{4D2897EF-0E7D-4907-8793-EFC26DEDE785}" destId="{290AB79D-C5AA-441E-93F3-2954BA847C58}" srcOrd="3" destOrd="0" presId="urn:microsoft.com/office/officeart/2008/layout/VerticalCurvedList"/>
    <dgm:cxn modelId="{EC32BDFA-418F-4943-BA22-6186FD3213B0}" type="presParOf" srcId="{4D2897EF-0E7D-4907-8793-EFC26DEDE785}" destId="{7D5024BA-2173-45E6-A7E8-8A9333B1B7B2}" srcOrd="4" destOrd="0" presId="urn:microsoft.com/office/officeart/2008/layout/VerticalCurvedList"/>
    <dgm:cxn modelId="{26675DFC-5B0F-4D8E-8D0B-67F7F75901F4}" type="presParOf" srcId="{7D5024BA-2173-45E6-A7E8-8A9333B1B7B2}" destId="{EEC95B47-CAC0-4DC6-ADDD-C649A6B0A38B}" srcOrd="0" destOrd="0" presId="urn:microsoft.com/office/officeart/2008/layout/VerticalCurvedList"/>
    <dgm:cxn modelId="{8EEE4AAC-4CC5-42D6-BD0B-CBAC6071DE3B}" type="presParOf" srcId="{4D2897EF-0E7D-4907-8793-EFC26DEDE785}" destId="{130ACD94-C386-4E4E-9289-7A80E0E98968}" srcOrd="5" destOrd="0" presId="urn:microsoft.com/office/officeart/2008/layout/VerticalCurvedList"/>
    <dgm:cxn modelId="{313DFB98-75C8-42F4-8DFE-2BBB0E76A34A}" type="presParOf" srcId="{4D2897EF-0E7D-4907-8793-EFC26DEDE785}" destId="{AF5C8B3F-82E4-40B7-97F1-31BB1DA6AF93}" srcOrd="6" destOrd="0" presId="urn:microsoft.com/office/officeart/2008/layout/VerticalCurvedList"/>
    <dgm:cxn modelId="{BE8E6AD8-BE6D-4A9B-AB5E-38077CE3B319}" type="presParOf" srcId="{AF5C8B3F-82E4-40B7-97F1-31BB1DA6AF93}" destId="{A4A0533F-EE4E-49FE-BF41-97824D768427}" srcOrd="0" destOrd="0" presId="urn:microsoft.com/office/officeart/2008/layout/VerticalCurvedList"/>
    <dgm:cxn modelId="{70482368-3517-4C40-9B6E-51E27EC11D3A}" type="presParOf" srcId="{4D2897EF-0E7D-4907-8793-EFC26DEDE785}" destId="{18FCD1E3-468B-44ED-88DD-A1856EA0309D}" srcOrd="7" destOrd="0" presId="urn:microsoft.com/office/officeart/2008/layout/VerticalCurvedList"/>
    <dgm:cxn modelId="{9044ACD8-FE4F-4D49-ACCC-38AE685E743D}" type="presParOf" srcId="{4D2897EF-0E7D-4907-8793-EFC26DEDE785}" destId="{FD2D6B1B-EA0D-446D-B2E3-3059AACA418B}" srcOrd="8" destOrd="0" presId="urn:microsoft.com/office/officeart/2008/layout/VerticalCurvedList"/>
    <dgm:cxn modelId="{C05414F6-2B5E-445D-A905-C5E22530B9B9}" type="presParOf" srcId="{FD2D6B1B-EA0D-446D-B2E3-3059AACA418B}" destId="{A172E5F4-21F1-4EC3-8CC8-0F47EBC1313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01784C-DE37-48CE-9E38-74B5DFDE90B4}" type="doc">
      <dgm:prSet loTypeId="urn:microsoft.com/office/officeart/2005/8/layout/hierarchy4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fr-FR"/>
        </a:p>
      </dgm:t>
    </dgm:pt>
    <dgm:pt modelId="{97A40683-AC89-4792-B103-30E922B2E82E}">
      <dgm:prSet phldrT="[Texte]"/>
      <dgm:spPr>
        <a:solidFill>
          <a:srgbClr val="2683C6"/>
        </a:solidFill>
      </dgm:spPr>
      <dgm:t>
        <a:bodyPr/>
        <a:lstStyle/>
        <a:p>
          <a:r>
            <a:rPr lang="fr-FR" dirty="0" smtClean="0">
              <a:effectLst/>
              <a:latin typeface="Berlin Sans FB" panose="020E0602020502020306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La </a:t>
          </a:r>
          <a:r>
            <a:rPr lang="fr-FR" dirty="0" err="1" smtClean="0">
              <a:effectLst/>
              <a:latin typeface="Berlin Sans FB" panose="020E0602020502020306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Tut’Rentrée</a:t>
          </a:r>
          <a:r>
            <a:rPr lang="fr-FR" dirty="0" smtClean="0">
              <a:effectLst/>
              <a:latin typeface="Berlin Sans FB" panose="020E0602020502020306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: </a:t>
          </a:r>
        </a:p>
        <a:p>
          <a:r>
            <a:rPr lang="fr-FR" dirty="0" smtClean="0">
              <a:effectLst/>
              <a:latin typeface="Berlin Sans FB" panose="020E0602020502020306" pitchFamily="34" charset="0"/>
              <a:ea typeface="Calibri" panose="020F0502020204030204" pitchFamily="34" charset="0"/>
              <a:cs typeface="Times New Roman" panose="02020603050405020304" pitchFamily="18" charset="0"/>
            </a:rPr>
            <a:t>une semaine pour une </a:t>
          </a:r>
          <a:r>
            <a:rPr lang="fr-FR" dirty="0" smtClean="0">
              <a:ln w="9525" cap="rnd" cmpd="sng" algn="ctr">
                <a:prstDash val="solid"/>
                <a:bevel/>
              </a:ln>
              <a:effectLst>
                <a:outerShdw blurRad="50800" dist="38100" dir="2700000" algn="tl">
                  <a:srgbClr val="000000">
                    <a:alpha val="40000"/>
                  </a:srgbClr>
                </a:outerShdw>
              </a:effectLst>
              <a:latin typeface="Berlin Sans FB" panose="020E0602020502020306" pitchFamily="34" charset="0"/>
              <a:cs typeface="Times New Roman" panose="02020603050405020304" pitchFamily="18" charset="0"/>
            </a:rPr>
            <a:t>30</a:t>
          </a:r>
          <a:r>
            <a:rPr lang="fr-FR" baseline="30000" dirty="0" smtClean="0">
              <a:ln w="9525" cap="rnd" cmpd="sng" algn="ctr">
                <a:prstDash val="solid"/>
                <a:bevel/>
              </a:ln>
              <a:effectLst>
                <a:outerShdw blurRad="50800" dist="38100" dir="2700000" algn="tl">
                  <a:srgbClr val="000000">
                    <a:alpha val="40000"/>
                  </a:srgbClr>
                </a:outerShdw>
              </a:effectLst>
              <a:latin typeface="Berlin Sans FB" panose="020E0602020502020306" pitchFamily="34" charset="0"/>
              <a:cs typeface="Times New Roman" panose="02020603050405020304" pitchFamily="18" charset="0"/>
            </a:rPr>
            <a:t>aine</a:t>
          </a:r>
          <a:r>
            <a:rPr lang="fr-FR" dirty="0" smtClean="0">
              <a:ln w="9525" cap="rnd" cmpd="sng" algn="ctr">
                <a:prstDash val="solid"/>
                <a:bevel/>
              </a:ln>
              <a:effectLst>
                <a:outerShdw blurRad="50800" dist="38100" dir="2700000" algn="tl">
                  <a:srgbClr val="000000">
                    <a:alpha val="40000"/>
                  </a:srgbClr>
                </a:outerShdw>
              </a:effectLst>
              <a:latin typeface="Berlin Sans FB" panose="020E0602020502020306" pitchFamily="34" charset="0"/>
              <a:cs typeface="Times New Roman" panose="02020603050405020304" pitchFamily="18" charset="0"/>
            </a:rPr>
            <a:t> d’€ *</a:t>
          </a:r>
          <a:endParaRPr lang="fr-FR" dirty="0">
            <a:latin typeface="Berlin Sans FB" panose="020E0602020502020306" pitchFamily="34" charset="0"/>
          </a:endParaRPr>
        </a:p>
      </dgm:t>
    </dgm:pt>
    <dgm:pt modelId="{29BD3EE9-20C0-4B3B-AB08-6101CF25542E}" type="parTrans" cxnId="{81D932CE-43B3-43E4-A367-D81AE497FD8E}">
      <dgm:prSet/>
      <dgm:spPr/>
      <dgm:t>
        <a:bodyPr/>
        <a:lstStyle/>
        <a:p>
          <a:endParaRPr lang="fr-FR">
            <a:latin typeface="Berlin Sans FB" panose="020E0602020502020306" pitchFamily="34" charset="0"/>
          </a:endParaRPr>
        </a:p>
      </dgm:t>
    </dgm:pt>
    <dgm:pt modelId="{A0FCCFDC-4190-49F4-B306-CA3023CF2243}" type="sibTrans" cxnId="{81D932CE-43B3-43E4-A367-D81AE497FD8E}">
      <dgm:prSet/>
      <dgm:spPr/>
      <dgm:t>
        <a:bodyPr/>
        <a:lstStyle/>
        <a:p>
          <a:endParaRPr lang="fr-FR">
            <a:latin typeface="Berlin Sans FB" panose="020E0602020502020306" pitchFamily="34" charset="0"/>
          </a:endParaRPr>
        </a:p>
      </dgm:t>
    </dgm:pt>
    <dgm:pt modelId="{A805E909-1B26-4563-BD6D-39A735B1D8A6}">
      <dgm:prSet phldrT="[Texte]"/>
      <dgm:spPr>
        <a:solidFill>
          <a:srgbClr val="1CADE4"/>
        </a:solidFill>
      </dgm:spPr>
      <dgm:t>
        <a:bodyPr/>
        <a:lstStyle/>
        <a:p>
          <a:r>
            <a:rPr lang="fr-FR" smtClean="0">
              <a:latin typeface="Berlin Sans FB" panose="020E0602020502020306" pitchFamily="34" charset="0"/>
            </a:rPr>
            <a:t>Découverte du programme</a:t>
          </a:r>
          <a:endParaRPr lang="fr-FR" dirty="0">
            <a:latin typeface="Berlin Sans FB" panose="020E0602020502020306" pitchFamily="34" charset="0"/>
          </a:endParaRPr>
        </a:p>
      </dgm:t>
    </dgm:pt>
    <dgm:pt modelId="{9BC9BB1C-56A2-4C1C-B1C8-21A13B77961A}" type="parTrans" cxnId="{1223BF7D-3224-4A58-A3C3-2BF4FA626D20}">
      <dgm:prSet/>
      <dgm:spPr/>
      <dgm:t>
        <a:bodyPr/>
        <a:lstStyle/>
        <a:p>
          <a:endParaRPr lang="fr-FR">
            <a:latin typeface="Berlin Sans FB" panose="020E0602020502020306" pitchFamily="34" charset="0"/>
          </a:endParaRPr>
        </a:p>
      </dgm:t>
    </dgm:pt>
    <dgm:pt modelId="{89EC2039-6829-4C92-8A07-8B5742640308}" type="sibTrans" cxnId="{1223BF7D-3224-4A58-A3C3-2BF4FA626D20}">
      <dgm:prSet/>
      <dgm:spPr/>
      <dgm:t>
        <a:bodyPr/>
        <a:lstStyle/>
        <a:p>
          <a:endParaRPr lang="fr-FR">
            <a:latin typeface="Berlin Sans FB" panose="020E0602020502020306" pitchFamily="34" charset="0"/>
          </a:endParaRPr>
        </a:p>
      </dgm:t>
    </dgm:pt>
    <dgm:pt modelId="{DFF2A7BD-086E-420C-AB90-E13703D1F6DE}">
      <dgm:prSet phldrT="[Texte]"/>
      <dgm:spPr>
        <a:solidFill>
          <a:srgbClr val="33CCFF"/>
        </a:solidFill>
      </dgm:spPr>
      <dgm:t>
        <a:bodyPr/>
        <a:lstStyle/>
        <a:p>
          <a:r>
            <a:rPr lang="fr-FR" smtClean="0">
              <a:latin typeface="Berlin Sans FB" panose="020E0602020502020306" pitchFamily="34" charset="0"/>
            </a:rPr>
            <a:t>Visite du campus (BU, RU, …)</a:t>
          </a:r>
          <a:endParaRPr lang="fr-FR" dirty="0">
            <a:latin typeface="Berlin Sans FB" panose="020E0602020502020306" pitchFamily="34" charset="0"/>
          </a:endParaRPr>
        </a:p>
      </dgm:t>
    </dgm:pt>
    <dgm:pt modelId="{4F2054BD-BB8C-41A8-BCC6-3A065C9CF009}" type="parTrans" cxnId="{77006124-E1B9-4564-B687-6EAE90A6D627}">
      <dgm:prSet/>
      <dgm:spPr/>
      <dgm:t>
        <a:bodyPr/>
        <a:lstStyle/>
        <a:p>
          <a:endParaRPr lang="fr-FR">
            <a:latin typeface="Berlin Sans FB" panose="020E0602020502020306" pitchFamily="34" charset="0"/>
          </a:endParaRPr>
        </a:p>
      </dgm:t>
    </dgm:pt>
    <dgm:pt modelId="{08A35821-E2CF-4D20-8CA5-7CC30A83FC31}" type="sibTrans" cxnId="{77006124-E1B9-4564-B687-6EAE90A6D627}">
      <dgm:prSet/>
      <dgm:spPr/>
      <dgm:t>
        <a:bodyPr/>
        <a:lstStyle/>
        <a:p>
          <a:endParaRPr lang="fr-FR">
            <a:latin typeface="Berlin Sans FB" panose="020E0602020502020306" pitchFamily="34" charset="0"/>
          </a:endParaRPr>
        </a:p>
      </dgm:t>
    </dgm:pt>
    <dgm:pt modelId="{91000874-6243-4916-AEAE-8EEC5D44C78A}">
      <dgm:prSet phldrT="[Texte]"/>
      <dgm:spPr>
        <a:solidFill>
          <a:srgbClr val="4FACE5"/>
        </a:solidFill>
      </dgm:spPr>
      <dgm:t>
        <a:bodyPr/>
        <a:lstStyle/>
        <a:p>
          <a:r>
            <a:rPr lang="fr-FR" dirty="0" smtClean="0">
              <a:latin typeface="Berlin Sans FB" panose="020E0602020502020306" pitchFamily="34" charset="0"/>
            </a:rPr>
            <a:t>Premier entrainement écrit</a:t>
          </a:r>
          <a:endParaRPr lang="fr-FR" dirty="0">
            <a:latin typeface="Berlin Sans FB" panose="020E0602020502020306" pitchFamily="34" charset="0"/>
          </a:endParaRPr>
        </a:p>
      </dgm:t>
    </dgm:pt>
    <dgm:pt modelId="{3A3C33C3-8EF8-4FE2-BA54-0A8573A278CB}" type="parTrans" cxnId="{CA22EC3D-641F-4CFE-ADCB-8EE855450EDF}">
      <dgm:prSet/>
      <dgm:spPr/>
      <dgm:t>
        <a:bodyPr/>
        <a:lstStyle/>
        <a:p>
          <a:endParaRPr lang="fr-FR">
            <a:latin typeface="Berlin Sans FB" panose="020E0602020502020306" pitchFamily="34" charset="0"/>
          </a:endParaRPr>
        </a:p>
      </dgm:t>
    </dgm:pt>
    <dgm:pt modelId="{2D0C6DCB-2C64-4E8F-92DB-A1C6E598C95B}" type="sibTrans" cxnId="{CA22EC3D-641F-4CFE-ADCB-8EE855450EDF}">
      <dgm:prSet/>
      <dgm:spPr/>
      <dgm:t>
        <a:bodyPr/>
        <a:lstStyle/>
        <a:p>
          <a:endParaRPr lang="fr-FR">
            <a:latin typeface="Berlin Sans FB" panose="020E0602020502020306" pitchFamily="34" charset="0"/>
          </a:endParaRPr>
        </a:p>
      </dgm:t>
    </dgm:pt>
    <dgm:pt modelId="{3871E4C7-F57B-4F0F-89B8-6D9BEA858504}">
      <dgm:prSet phldrT="[Texte]"/>
      <dgm:spPr>
        <a:solidFill>
          <a:srgbClr val="33CCCC"/>
        </a:solidFill>
      </dgm:spPr>
      <dgm:t>
        <a:bodyPr/>
        <a:lstStyle/>
        <a:p>
          <a:r>
            <a:rPr lang="fr-FR" dirty="0" smtClean="0">
              <a:latin typeface="Berlin Sans FB" panose="020E0602020502020306" pitchFamily="34" charset="0"/>
            </a:rPr>
            <a:t>Polycopiés </a:t>
          </a:r>
        </a:p>
        <a:p>
          <a:r>
            <a:rPr lang="fr-FR" dirty="0" smtClean="0">
              <a:latin typeface="Berlin Sans FB" panose="020E0602020502020306" pitchFamily="34" charset="0"/>
            </a:rPr>
            <a:t>de cours</a:t>
          </a:r>
          <a:endParaRPr lang="fr-FR" dirty="0">
            <a:latin typeface="Berlin Sans FB" panose="020E0602020502020306" pitchFamily="34" charset="0"/>
          </a:endParaRPr>
        </a:p>
      </dgm:t>
    </dgm:pt>
    <dgm:pt modelId="{2790C70E-2213-44B9-B9F7-2EE4B5BF194E}" type="parTrans" cxnId="{26CFC78E-CBB1-4CFC-8061-D953ACFF4CB6}">
      <dgm:prSet/>
      <dgm:spPr/>
      <dgm:t>
        <a:bodyPr/>
        <a:lstStyle/>
        <a:p>
          <a:endParaRPr lang="fr-FR">
            <a:latin typeface="Berlin Sans FB" panose="020E0602020502020306" pitchFamily="34" charset="0"/>
          </a:endParaRPr>
        </a:p>
      </dgm:t>
    </dgm:pt>
    <dgm:pt modelId="{C5400451-F8EF-45CB-B04B-84B463DDA9F8}" type="sibTrans" cxnId="{26CFC78E-CBB1-4CFC-8061-D953ACFF4CB6}">
      <dgm:prSet/>
      <dgm:spPr/>
      <dgm:t>
        <a:bodyPr/>
        <a:lstStyle/>
        <a:p>
          <a:endParaRPr lang="fr-FR">
            <a:latin typeface="Berlin Sans FB" panose="020E0602020502020306" pitchFamily="34" charset="0"/>
          </a:endParaRPr>
        </a:p>
      </dgm:t>
    </dgm:pt>
    <dgm:pt modelId="{0C8DDF19-0C40-4061-8716-F8904BAF375B}">
      <dgm:prSet phldrT="[Texte]"/>
      <dgm:spPr>
        <a:solidFill>
          <a:srgbClr val="1CADE4"/>
        </a:solidFill>
      </dgm:spPr>
      <dgm:t>
        <a:bodyPr/>
        <a:lstStyle/>
        <a:p>
          <a:r>
            <a:rPr lang="fr-FR" dirty="0" smtClean="0">
              <a:latin typeface="Berlin Sans FB" panose="020E0602020502020306" pitchFamily="34" charset="0"/>
            </a:rPr>
            <a:t>Repas et </a:t>
          </a:r>
          <a:r>
            <a:rPr lang="fr-FR" dirty="0" err="1" smtClean="0">
              <a:latin typeface="Berlin Sans FB" panose="020E0602020502020306" pitchFamily="34" charset="0"/>
            </a:rPr>
            <a:t>Tut’Soirée</a:t>
          </a:r>
          <a:endParaRPr lang="fr-FR" dirty="0">
            <a:latin typeface="Berlin Sans FB" panose="020E0602020502020306" pitchFamily="34" charset="0"/>
          </a:endParaRPr>
        </a:p>
      </dgm:t>
    </dgm:pt>
    <dgm:pt modelId="{23E693FD-F498-46BB-9C0F-EF8751306F95}" type="parTrans" cxnId="{51659C2C-48C6-4618-85EA-674DE108B8C3}">
      <dgm:prSet/>
      <dgm:spPr/>
      <dgm:t>
        <a:bodyPr/>
        <a:lstStyle/>
        <a:p>
          <a:endParaRPr lang="fr-FR">
            <a:latin typeface="Berlin Sans FB" panose="020E0602020502020306" pitchFamily="34" charset="0"/>
          </a:endParaRPr>
        </a:p>
      </dgm:t>
    </dgm:pt>
    <dgm:pt modelId="{360B2132-DB9B-4AAE-BC44-09E8970EC57F}" type="sibTrans" cxnId="{51659C2C-48C6-4618-85EA-674DE108B8C3}">
      <dgm:prSet/>
      <dgm:spPr/>
      <dgm:t>
        <a:bodyPr/>
        <a:lstStyle/>
        <a:p>
          <a:endParaRPr lang="fr-FR">
            <a:latin typeface="Berlin Sans FB" panose="020E0602020502020306" pitchFamily="34" charset="0"/>
          </a:endParaRPr>
        </a:p>
      </dgm:t>
    </dgm:pt>
    <dgm:pt modelId="{8C06A7B1-8D26-45B0-82AD-ADF1CE3E67A3}" type="pres">
      <dgm:prSet presAssocID="{4001784C-DE37-48CE-9E38-74B5DFDE90B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E2D6B1B1-5372-412C-B71A-404B81816A6F}" type="pres">
      <dgm:prSet presAssocID="{97A40683-AC89-4792-B103-30E922B2E82E}" presName="vertOne" presStyleCnt="0"/>
      <dgm:spPr/>
    </dgm:pt>
    <dgm:pt modelId="{31652E99-F6D2-4BC4-AABD-A92CCED4D80F}" type="pres">
      <dgm:prSet presAssocID="{97A40683-AC89-4792-B103-30E922B2E82E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61D92F6-50FC-45A5-A72F-682C776EABF2}" type="pres">
      <dgm:prSet presAssocID="{97A40683-AC89-4792-B103-30E922B2E82E}" presName="parTransOne" presStyleCnt="0"/>
      <dgm:spPr/>
    </dgm:pt>
    <dgm:pt modelId="{58C1E5C1-81EE-4721-826E-0078CC33845E}" type="pres">
      <dgm:prSet presAssocID="{97A40683-AC89-4792-B103-30E922B2E82E}" presName="horzOne" presStyleCnt="0"/>
      <dgm:spPr/>
    </dgm:pt>
    <dgm:pt modelId="{0162A9B5-0116-44F0-A842-B9B4B1D11565}" type="pres">
      <dgm:prSet presAssocID="{A805E909-1B26-4563-BD6D-39A735B1D8A6}" presName="vertTwo" presStyleCnt="0"/>
      <dgm:spPr/>
    </dgm:pt>
    <dgm:pt modelId="{20FB95AA-8389-4623-A558-78A0026C4393}" type="pres">
      <dgm:prSet presAssocID="{A805E909-1B26-4563-BD6D-39A735B1D8A6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655714A-D88E-4491-8981-25A26CA8EC55}" type="pres">
      <dgm:prSet presAssocID="{A805E909-1B26-4563-BD6D-39A735B1D8A6}" presName="parTransTwo" presStyleCnt="0"/>
      <dgm:spPr/>
    </dgm:pt>
    <dgm:pt modelId="{9F266DA6-EE1E-4E07-B124-B47F04898AFB}" type="pres">
      <dgm:prSet presAssocID="{A805E909-1B26-4563-BD6D-39A735B1D8A6}" presName="horzTwo" presStyleCnt="0"/>
      <dgm:spPr/>
    </dgm:pt>
    <dgm:pt modelId="{9CECE09E-FDA7-4AC0-B957-7762FD3C7606}" type="pres">
      <dgm:prSet presAssocID="{DFF2A7BD-086E-420C-AB90-E13703D1F6DE}" presName="vertThree" presStyleCnt="0"/>
      <dgm:spPr/>
    </dgm:pt>
    <dgm:pt modelId="{1452752A-E826-4B27-8BA1-86EEEB8BC0ED}" type="pres">
      <dgm:prSet presAssocID="{DFF2A7BD-086E-420C-AB90-E13703D1F6DE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F0085B0-F451-433F-9B42-18979A3E2B01}" type="pres">
      <dgm:prSet presAssocID="{DFF2A7BD-086E-420C-AB90-E13703D1F6DE}" presName="horzThree" presStyleCnt="0"/>
      <dgm:spPr/>
    </dgm:pt>
    <dgm:pt modelId="{6287B2DF-BEFA-4505-9015-07BFDA090A5F}" type="pres">
      <dgm:prSet presAssocID="{08A35821-E2CF-4D20-8CA5-7CC30A83FC31}" presName="sibSpaceThree" presStyleCnt="0"/>
      <dgm:spPr/>
    </dgm:pt>
    <dgm:pt modelId="{34F4BCAA-5D57-4F94-91D3-EB742A1395B9}" type="pres">
      <dgm:prSet presAssocID="{91000874-6243-4916-AEAE-8EEC5D44C78A}" presName="vertThree" presStyleCnt="0"/>
      <dgm:spPr/>
    </dgm:pt>
    <dgm:pt modelId="{4E170240-DC6B-42BE-8C76-9F3260F11887}" type="pres">
      <dgm:prSet presAssocID="{91000874-6243-4916-AEAE-8EEC5D44C78A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F6865BE-A572-45B8-9484-880FAB7E154A}" type="pres">
      <dgm:prSet presAssocID="{91000874-6243-4916-AEAE-8EEC5D44C78A}" presName="horzThree" presStyleCnt="0"/>
      <dgm:spPr/>
    </dgm:pt>
    <dgm:pt modelId="{312CA8E2-7B3C-4472-8A26-77E3FB955535}" type="pres">
      <dgm:prSet presAssocID="{89EC2039-6829-4C92-8A07-8B5742640308}" presName="sibSpaceTwo" presStyleCnt="0"/>
      <dgm:spPr/>
    </dgm:pt>
    <dgm:pt modelId="{E915E45B-A73F-4B60-A14F-15D031D4BEB5}" type="pres">
      <dgm:prSet presAssocID="{3871E4C7-F57B-4F0F-89B8-6D9BEA858504}" presName="vertTwo" presStyleCnt="0"/>
      <dgm:spPr/>
    </dgm:pt>
    <dgm:pt modelId="{EB3D0950-5D4F-4F3B-995E-C3B858407DA2}" type="pres">
      <dgm:prSet presAssocID="{3871E4C7-F57B-4F0F-89B8-6D9BEA858504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40D2FB8-53E6-4E65-AF6E-698737AC72C5}" type="pres">
      <dgm:prSet presAssocID="{3871E4C7-F57B-4F0F-89B8-6D9BEA858504}" presName="parTransTwo" presStyleCnt="0"/>
      <dgm:spPr/>
    </dgm:pt>
    <dgm:pt modelId="{F5C98A1D-51D0-44AC-BB42-CC6BE8C962F9}" type="pres">
      <dgm:prSet presAssocID="{3871E4C7-F57B-4F0F-89B8-6D9BEA858504}" presName="horzTwo" presStyleCnt="0"/>
      <dgm:spPr/>
    </dgm:pt>
    <dgm:pt modelId="{78FD049F-59BF-4518-86B9-B8A63FF5A600}" type="pres">
      <dgm:prSet presAssocID="{0C8DDF19-0C40-4061-8716-F8904BAF375B}" presName="vertThree" presStyleCnt="0"/>
      <dgm:spPr/>
    </dgm:pt>
    <dgm:pt modelId="{F6BC6230-B79C-40E7-9F32-63C9305F582E}" type="pres">
      <dgm:prSet presAssocID="{0C8DDF19-0C40-4061-8716-F8904BAF375B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BDDD5AE-76DA-422F-9B35-2E14A07EECF9}" type="pres">
      <dgm:prSet presAssocID="{0C8DDF19-0C40-4061-8716-F8904BAF375B}" presName="horzThree" presStyleCnt="0"/>
      <dgm:spPr/>
    </dgm:pt>
  </dgm:ptLst>
  <dgm:cxnLst>
    <dgm:cxn modelId="{CA22EC3D-641F-4CFE-ADCB-8EE855450EDF}" srcId="{A805E909-1B26-4563-BD6D-39A735B1D8A6}" destId="{91000874-6243-4916-AEAE-8EEC5D44C78A}" srcOrd="1" destOrd="0" parTransId="{3A3C33C3-8EF8-4FE2-BA54-0A8573A278CB}" sibTransId="{2D0C6DCB-2C64-4E8F-92DB-A1C6E598C95B}"/>
    <dgm:cxn modelId="{51659C2C-48C6-4618-85EA-674DE108B8C3}" srcId="{3871E4C7-F57B-4F0F-89B8-6D9BEA858504}" destId="{0C8DDF19-0C40-4061-8716-F8904BAF375B}" srcOrd="0" destOrd="0" parTransId="{23E693FD-F498-46BB-9C0F-EF8751306F95}" sibTransId="{360B2132-DB9B-4AAE-BC44-09E8970EC57F}"/>
    <dgm:cxn modelId="{77006124-E1B9-4564-B687-6EAE90A6D627}" srcId="{A805E909-1B26-4563-BD6D-39A735B1D8A6}" destId="{DFF2A7BD-086E-420C-AB90-E13703D1F6DE}" srcOrd="0" destOrd="0" parTransId="{4F2054BD-BB8C-41A8-BCC6-3A065C9CF009}" sibTransId="{08A35821-E2CF-4D20-8CA5-7CC30A83FC31}"/>
    <dgm:cxn modelId="{26CFC78E-CBB1-4CFC-8061-D953ACFF4CB6}" srcId="{97A40683-AC89-4792-B103-30E922B2E82E}" destId="{3871E4C7-F57B-4F0F-89B8-6D9BEA858504}" srcOrd="1" destOrd="0" parTransId="{2790C70E-2213-44B9-B9F7-2EE4B5BF194E}" sibTransId="{C5400451-F8EF-45CB-B04B-84B463DDA9F8}"/>
    <dgm:cxn modelId="{C2850A3D-3573-4E54-B741-48EFF1DD8C42}" type="presOf" srcId="{3871E4C7-F57B-4F0F-89B8-6D9BEA858504}" destId="{EB3D0950-5D4F-4F3B-995E-C3B858407DA2}" srcOrd="0" destOrd="0" presId="urn:microsoft.com/office/officeart/2005/8/layout/hierarchy4"/>
    <dgm:cxn modelId="{A2305E38-9B67-492F-A76D-F11EB70B51FB}" type="presOf" srcId="{DFF2A7BD-086E-420C-AB90-E13703D1F6DE}" destId="{1452752A-E826-4B27-8BA1-86EEEB8BC0ED}" srcOrd="0" destOrd="0" presId="urn:microsoft.com/office/officeart/2005/8/layout/hierarchy4"/>
    <dgm:cxn modelId="{D0BAD0EB-E812-4A23-A8E4-737B8B1994D0}" type="presOf" srcId="{A805E909-1B26-4563-BD6D-39A735B1D8A6}" destId="{20FB95AA-8389-4623-A558-78A0026C4393}" srcOrd="0" destOrd="0" presId="urn:microsoft.com/office/officeart/2005/8/layout/hierarchy4"/>
    <dgm:cxn modelId="{CAA99839-40F4-4720-98F8-7DFD5F394054}" type="presOf" srcId="{0C8DDF19-0C40-4061-8716-F8904BAF375B}" destId="{F6BC6230-B79C-40E7-9F32-63C9305F582E}" srcOrd="0" destOrd="0" presId="urn:microsoft.com/office/officeart/2005/8/layout/hierarchy4"/>
    <dgm:cxn modelId="{C6931675-83DC-415F-A6B4-8B92BAA470A5}" type="presOf" srcId="{91000874-6243-4916-AEAE-8EEC5D44C78A}" destId="{4E170240-DC6B-42BE-8C76-9F3260F11887}" srcOrd="0" destOrd="0" presId="urn:microsoft.com/office/officeart/2005/8/layout/hierarchy4"/>
    <dgm:cxn modelId="{9ED2A7E1-A623-41D1-A358-49EE925DEB1B}" type="presOf" srcId="{4001784C-DE37-48CE-9E38-74B5DFDE90B4}" destId="{8C06A7B1-8D26-45B0-82AD-ADF1CE3E67A3}" srcOrd="0" destOrd="0" presId="urn:microsoft.com/office/officeart/2005/8/layout/hierarchy4"/>
    <dgm:cxn modelId="{81D932CE-43B3-43E4-A367-D81AE497FD8E}" srcId="{4001784C-DE37-48CE-9E38-74B5DFDE90B4}" destId="{97A40683-AC89-4792-B103-30E922B2E82E}" srcOrd="0" destOrd="0" parTransId="{29BD3EE9-20C0-4B3B-AB08-6101CF25542E}" sibTransId="{A0FCCFDC-4190-49F4-B306-CA3023CF2243}"/>
    <dgm:cxn modelId="{6D9BAD48-7F46-4F51-A5A9-AE9CDDE593A4}" type="presOf" srcId="{97A40683-AC89-4792-B103-30E922B2E82E}" destId="{31652E99-F6D2-4BC4-AABD-A92CCED4D80F}" srcOrd="0" destOrd="0" presId="urn:microsoft.com/office/officeart/2005/8/layout/hierarchy4"/>
    <dgm:cxn modelId="{1223BF7D-3224-4A58-A3C3-2BF4FA626D20}" srcId="{97A40683-AC89-4792-B103-30E922B2E82E}" destId="{A805E909-1B26-4563-BD6D-39A735B1D8A6}" srcOrd="0" destOrd="0" parTransId="{9BC9BB1C-56A2-4C1C-B1C8-21A13B77961A}" sibTransId="{89EC2039-6829-4C92-8A07-8B5742640308}"/>
    <dgm:cxn modelId="{0421D73F-E72B-4EF3-8927-F0DDCAAED6FD}" type="presParOf" srcId="{8C06A7B1-8D26-45B0-82AD-ADF1CE3E67A3}" destId="{E2D6B1B1-5372-412C-B71A-404B81816A6F}" srcOrd="0" destOrd="0" presId="urn:microsoft.com/office/officeart/2005/8/layout/hierarchy4"/>
    <dgm:cxn modelId="{DC4DA5BA-EC35-4DA8-A210-F2B167AA9E9F}" type="presParOf" srcId="{E2D6B1B1-5372-412C-B71A-404B81816A6F}" destId="{31652E99-F6D2-4BC4-AABD-A92CCED4D80F}" srcOrd="0" destOrd="0" presId="urn:microsoft.com/office/officeart/2005/8/layout/hierarchy4"/>
    <dgm:cxn modelId="{EFD72B6E-354B-4B09-895C-69CD32041CF4}" type="presParOf" srcId="{E2D6B1B1-5372-412C-B71A-404B81816A6F}" destId="{061D92F6-50FC-45A5-A72F-682C776EABF2}" srcOrd="1" destOrd="0" presId="urn:microsoft.com/office/officeart/2005/8/layout/hierarchy4"/>
    <dgm:cxn modelId="{4101B3FD-CF75-43D2-8263-A0ADD836DBDA}" type="presParOf" srcId="{E2D6B1B1-5372-412C-B71A-404B81816A6F}" destId="{58C1E5C1-81EE-4721-826E-0078CC33845E}" srcOrd="2" destOrd="0" presId="urn:microsoft.com/office/officeart/2005/8/layout/hierarchy4"/>
    <dgm:cxn modelId="{3A719841-02D2-446E-B670-CD00D3670504}" type="presParOf" srcId="{58C1E5C1-81EE-4721-826E-0078CC33845E}" destId="{0162A9B5-0116-44F0-A842-B9B4B1D11565}" srcOrd="0" destOrd="0" presId="urn:microsoft.com/office/officeart/2005/8/layout/hierarchy4"/>
    <dgm:cxn modelId="{A2993B0C-FD7D-44C6-BE52-EF4C49AC45AF}" type="presParOf" srcId="{0162A9B5-0116-44F0-A842-B9B4B1D11565}" destId="{20FB95AA-8389-4623-A558-78A0026C4393}" srcOrd="0" destOrd="0" presId="urn:microsoft.com/office/officeart/2005/8/layout/hierarchy4"/>
    <dgm:cxn modelId="{4C4FEB96-EC2F-4FE1-8DAE-E8041DF6ABFA}" type="presParOf" srcId="{0162A9B5-0116-44F0-A842-B9B4B1D11565}" destId="{B655714A-D88E-4491-8981-25A26CA8EC55}" srcOrd="1" destOrd="0" presId="urn:microsoft.com/office/officeart/2005/8/layout/hierarchy4"/>
    <dgm:cxn modelId="{9EA98A23-6221-460F-A77C-1413F68AD3E0}" type="presParOf" srcId="{0162A9B5-0116-44F0-A842-B9B4B1D11565}" destId="{9F266DA6-EE1E-4E07-B124-B47F04898AFB}" srcOrd="2" destOrd="0" presId="urn:microsoft.com/office/officeart/2005/8/layout/hierarchy4"/>
    <dgm:cxn modelId="{BE0163B6-5E1E-4CD8-87EE-F082CD8A8674}" type="presParOf" srcId="{9F266DA6-EE1E-4E07-B124-B47F04898AFB}" destId="{9CECE09E-FDA7-4AC0-B957-7762FD3C7606}" srcOrd="0" destOrd="0" presId="urn:microsoft.com/office/officeart/2005/8/layout/hierarchy4"/>
    <dgm:cxn modelId="{4691682F-386C-47C4-B5AD-EE433ABBC0CC}" type="presParOf" srcId="{9CECE09E-FDA7-4AC0-B957-7762FD3C7606}" destId="{1452752A-E826-4B27-8BA1-86EEEB8BC0ED}" srcOrd="0" destOrd="0" presId="urn:microsoft.com/office/officeart/2005/8/layout/hierarchy4"/>
    <dgm:cxn modelId="{2B54FC2F-59A3-43DF-B594-430107BC62C3}" type="presParOf" srcId="{9CECE09E-FDA7-4AC0-B957-7762FD3C7606}" destId="{0F0085B0-F451-433F-9B42-18979A3E2B01}" srcOrd="1" destOrd="0" presId="urn:microsoft.com/office/officeart/2005/8/layout/hierarchy4"/>
    <dgm:cxn modelId="{550DBA08-0FF3-461B-B3EA-C010E6B643E5}" type="presParOf" srcId="{9F266DA6-EE1E-4E07-B124-B47F04898AFB}" destId="{6287B2DF-BEFA-4505-9015-07BFDA090A5F}" srcOrd="1" destOrd="0" presId="urn:microsoft.com/office/officeart/2005/8/layout/hierarchy4"/>
    <dgm:cxn modelId="{CE2F8E55-4F2F-404B-B064-209D3D38435D}" type="presParOf" srcId="{9F266DA6-EE1E-4E07-B124-B47F04898AFB}" destId="{34F4BCAA-5D57-4F94-91D3-EB742A1395B9}" srcOrd="2" destOrd="0" presId="urn:microsoft.com/office/officeart/2005/8/layout/hierarchy4"/>
    <dgm:cxn modelId="{8AB8AB4F-AD23-4362-9E28-4E1A0E76CDA2}" type="presParOf" srcId="{34F4BCAA-5D57-4F94-91D3-EB742A1395B9}" destId="{4E170240-DC6B-42BE-8C76-9F3260F11887}" srcOrd="0" destOrd="0" presId="urn:microsoft.com/office/officeart/2005/8/layout/hierarchy4"/>
    <dgm:cxn modelId="{562B1F72-70B1-45B7-9437-CD93F7D6E001}" type="presParOf" srcId="{34F4BCAA-5D57-4F94-91D3-EB742A1395B9}" destId="{CF6865BE-A572-45B8-9484-880FAB7E154A}" srcOrd="1" destOrd="0" presId="urn:microsoft.com/office/officeart/2005/8/layout/hierarchy4"/>
    <dgm:cxn modelId="{924AD4AC-9D75-4756-870A-4E6DC0440066}" type="presParOf" srcId="{58C1E5C1-81EE-4721-826E-0078CC33845E}" destId="{312CA8E2-7B3C-4472-8A26-77E3FB955535}" srcOrd="1" destOrd="0" presId="urn:microsoft.com/office/officeart/2005/8/layout/hierarchy4"/>
    <dgm:cxn modelId="{FBE0B430-2FF4-42A2-9873-CF6B9A4FA4C9}" type="presParOf" srcId="{58C1E5C1-81EE-4721-826E-0078CC33845E}" destId="{E915E45B-A73F-4B60-A14F-15D031D4BEB5}" srcOrd="2" destOrd="0" presId="urn:microsoft.com/office/officeart/2005/8/layout/hierarchy4"/>
    <dgm:cxn modelId="{6D46B16A-37C3-44D1-963E-62EB65F1D01B}" type="presParOf" srcId="{E915E45B-A73F-4B60-A14F-15D031D4BEB5}" destId="{EB3D0950-5D4F-4F3B-995E-C3B858407DA2}" srcOrd="0" destOrd="0" presId="urn:microsoft.com/office/officeart/2005/8/layout/hierarchy4"/>
    <dgm:cxn modelId="{D6A88B26-221B-4FE9-B229-BABB0622DBB8}" type="presParOf" srcId="{E915E45B-A73F-4B60-A14F-15D031D4BEB5}" destId="{E40D2FB8-53E6-4E65-AF6E-698737AC72C5}" srcOrd="1" destOrd="0" presId="urn:microsoft.com/office/officeart/2005/8/layout/hierarchy4"/>
    <dgm:cxn modelId="{FF02EC0D-A87C-4B8D-BBE6-749FE94A5286}" type="presParOf" srcId="{E915E45B-A73F-4B60-A14F-15D031D4BEB5}" destId="{F5C98A1D-51D0-44AC-BB42-CC6BE8C962F9}" srcOrd="2" destOrd="0" presId="urn:microsoft.com/office/officeart/2005/8/layout/hierarchy4"/>
    <dgm:cxn modelId="{129AE7FA-51E0-4AEF-9210-56916BA40317}" type="presParOf" srcId="{F5C98A1D-51D0-44AC-BB42-CC6BE8C962F9}" destId="{78FD049F-59BF-4518-86B9-B8A63FF5A600}" srcOrd="0" destOrd="0" presId="urn:microsoft.com/office/officeart/2005/8/layout/hierarchy4"/>
    <dgm:cxn modelId="{E58061D2-B8D3-4D21-AC4D-24A0F7098A17}" type="presParOf" srcId="{78FD049F-59BF-4518-86B9-B8A63FF5A600}" destId="{F6BC6230-B79C-40E7-9F32-63C9305F582E}" srcOrd="0" destOrd="0" presId="urn:microsoft.com/office/officeart/2005/8/layout/hierarchy4"/>
    <dgm:cxn modelId="{E606877A-381F-4F6F-981C-55B231D77B1A}" type="presParOf" srcId="{78FD049F-59BF-4518-86B9-B8A63FF5A600}" destId="{7BDDD5AE-76DA-422F-9B35-2E14A07EECF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D0B87B-53CD-425E-8EAB-7C17074D4D79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34435954-86A3-4AE5-88E3-60B1726000C4}">
      <dgm:prSet phldrT="[Texte]" custT="1"/>
      <dgm:spPr/>
      <dgm:t>
        <a:bodyPr/>
        <a:lstStyle/>
        <a:p>
          <a:r>
            <a:rPr lang="fr-FR" sz="2000" dirty="0" smtClean="0">
              <a:latin typeface="Berlin Sans FB" panose="020E0602020502020306" pitchFamily="34" charset="0"/>
            </a:rPr>
            <a:t>Colles en amphithéâtre / en ligne</a:t>
          </a:r>
          <a:endParaRPr lang="fr-FR" sz="2000" dirty="0">
            <a:latin typeface="Berlin Sans FB" panose="020E0602020502020306" pitchFamily="34" charset="0"/>
          </a:endParaRPr>
        </a:p>
      </dgm:t>
    </dgm:pt>
    <dgm:pt modelId="{B96DCE6B-84BF-4AD2-939B-F8943A45A529}" type="parTrans" cxnId="{EA8CFABA-50D1-41A1-9847-99496E8876BC}">
      <dgm:prSet/>
      <dgm:spPr/>
      <dgm:t>
        <a:bodyPr/>
        <a:lstStyle/>
        <a:p>
          <a:endParaRPr lang="fr-FR"/>
        </a:p>
      </dgm:t>
    </dgm:pt>
    <dgm:pt modelId="{9F956DF5-B6FD-4EEE-86B8-AD80E1E60205}" type="sibTrans" cxnId="{EA8CFABA-50D1-41A1-9847-99496E8876BC}">
      <dgm:prSet/>
      <dgm:spPr/>
      <dgm:t>
        <a:bodyPr/>
        <a:lstStyle/>
        <a:p>
          <a:endParaRPr lang="fr-FR"/>
        </a:p>
      </dgm:t>
    </dgm:pt>
    <dgm:pt modelId="{BBED6B6A-E145-415E-8F12-427EBA5BEB27}">
      <dgm:prSet phldrT="[Texte]" custT="1"/>
      <dgm:spPr/>
      <dgm:t>
        <a:bodyPr/>
        <a:lstStyle/>
        <a:p>
          <a:r>
            <a:rPr lang="fr-FR" sz="2000" dirty="0" smtClean="0">
              <a:latin typeface="Berlin Sans FB" panose="020E0602020502020306" pitchFamily="34" charset="0"/>
            </a:rPr>
            <a:t>Examens blancs</a:t>
          </a:r>
          <a:endParaRPr lang="fr-FR" sz="2000" dirty="0">
            <a:latin typeface="Berlin Sans FB" panose="020E0602020502020306" pitchFamily="34" charset="0"/>
          </a:endParaRPr>
        </a:p>
      </dgm:t>
    </dgm:pt>
    <dgm:pt modelId="{72391529-1D70-49FD-B470-3353F4762183}" type="parTrans" cxnId="{2AB7902D-4292-4265-BA0E-6FC361588089}">
      <dgm:prSet/>
      <dgm:spPr/>
      <dgm:t>
        <a:bodyPr/>
        <a:lstStyle/>
        <a:p>
          <a:endParaRPr lang="fr-FR"/>
        </a:p>
      </dgm:t>
    </dgm:pt>
    <dgm:pt modelId="{2D008C13-9D0F-4403-9A84-DBC783F30BD4}" type="sibTrans" cxnId="{2AB7902D-4292-4265-BA0E-6FC361588089}">
      <dgm:prSet/>
      <dgm:spPr/>
      <dgm:t>
        <a:bodyPr/>
        <a:lstStyle/>
        <a:p>
          <a:endParaRPr lang="fr-FR"/>
        </a:p>
      </dgm:t>
    </dgm:pt>
    <dgm:pt modelId="{F06BB9B5-3D96-4AF0-8C56-935D2B923E1C}">
      <dgm:prSet phldrT="[Texte]" custT="1"/>
      <dgm:spPr/>
      <dgm:t>
        <a:bodyPr/>
        <a:lstStyle/>
        <a:p>
          <a:r>
            <a:rPr lang="fr-FR" sz="2100" dirty="0" smtClean="0">
              <a:latin typeface="Berlin Sans FB" panose="020E0602020502020306" pitchFamily="34" charset="0"/>
            </a:rPr>
            <a:t>Permanences à Nancy et Metz</a:t>
          </a:r>
          <a:endParaRPr lang="fr-FR" sz="2100" dirty="0">
            <a:latin typeface="Berlin Sans FB" panose="020E0602020502020306" pitchFamily="34" charset="0"/>
          </a:endParaRPr>
        </a:p>
      </dgm:t>
    </dgm:pt>
    <dgm:pt modelId="{8285893F-968B-4C42-837A-02C2A3DEF941}" type="sibTrans" cxnId="{1337ACF6-E95B-4D9D-AA45-407D2DF00C13}">
      <dgm:prSet/>
      <dgm:spPr/>
      <dgm:t>
        <a:bodyPr/>
        <a:lstStyle/>
        <a:p>
          <a:endParaRPr lang="fr-FR"/>
        </a:p>
      </dgm:t>
    </dgm:pt>
    <dgm:pt modelId="{8A8E49E3-03AC-4E67-9C3F-53ADFE96EF7E}" type="parTrans" cxnId="{1337ACF6-E95B-4D9D-AA45-407D2DF00C13}">
      <dgm:prSet/>
      <dgm:spPr/>
      <dgm:t>
        <a:bodyPr/>
        <a:lstStyle/>
        <a:p>
          <a:endParaRPr lang="fr-FR"/>
        </a:p>
      </dgm:t>
    </dgm:pt>
    <dgm:pt modelId="{A47F6C59-1595-43D6-9772-FD801F442DCE}" type="pres">
      <dgm:prSet presAssocID="{03D0B87B-53CD-425E-8EAB-7C17074D4D7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C3D185E-7E67-4931-8409-AD62676685C0}" type="pres">
      <dgm:prSet presAssocID="{34435954-86A3-4AE5-88E3-60B1726000C4}" presName="parentLin" presStyleCnt="0"/>
      <dgm:spPr/>
    </dgm:pt>
    <dgm:pt modelId="{463D0A8A-8B29-41C6-A326-067FF5A21FDA}" type="pres">
      <dgm:prSet presAssocID="{34435954-86A3-4AE5-88E3-60B1726000C4}" presName="parentLeftMargin" presStyleLbl="node1" presStyleIdx="0" presStyleCnt="3"/>
      <dgm:spPr/>
      <dgm:t>
        <a:bodyPr/>
        <a:lstStyle/>
        <a:p>
          <a:endParaRPr lang="fr-FR"/>
        </a:p>
      </dgm:t>
    </dgm:pt>
    <dgm:pt modelId="{115BD5A7-8953-41D5-9FA4-E9BF1D6959A5}" type="pres">
      <dgm:prSet presAssocID="{34435954-86A3-4AE5-88E3-60B1726000C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B75756-7D61-41C1-B26E-91CD33083B90}" type="pres">
      <dgm:prSet presAssocID="{34435954-86A3-4AE5-88E3-60B1726000C4}" presName="negativeSpace" presStyleCnt="0"/>
      <dgm:spPr/>
    </dgm:pt>
    <dgm:pt modelId="{E421BDC3-EDD6-4DA1-9359-3DD8DDCC57E4}" type="pres">
      <dgm:prSet presAssocID="{34435954-86A3-4AE5-88E3-60B1726000C4}" presName="childText" presStyleLbl="conFgAcc1" presStyleIdx="0" presStyleCnt="3" custLinFactY="9565" custLinFactNeighborY="100000">
        <dgm:presLayoutVars>
          <dgm:bulletEnabled val="1"/>
        </dgm:presLayoutVars>
      </dgm:prSet>
      <dgm:spPr/>
    </dgm:pt>
    <dgm:pt modelId="{CC75D933-B8E5-4719-8A51-5693C04ED7BE}" type="pres">
      <dgm:prSet presAssocID="{9F956DF5-B6FD-4EEE-86B8-AD80E1E60205}" presName="spaceBetweenRectangles" presStyleCnt="0"/>
      <dgm:spPr/>
    </dgm:pt>
    <dgm:pt modelId="{DE2339A2-A99E-4570-9F11-5E6CF9E0EA77}" type="pres">
      <dgm:prSet presAssocID="{BBED6B6A-E145-415E-8F12-427EBA5BEB27}" presName="parentLin" presStyleCnt="0"/>
      <dgm:spPr/>
    </dgm:pt>
    <dgm:pt modelId="{BE5A7303-C4DD-4A75-AEA6-6F43585DAEB6}" type="pres">
      <dgm:prSet presAssocID="{BBED6B6A-E145-415E-8F12-427EBA5BEB27}" presName="parentLeftMargin" presStyleLbl="node1" presStyleIdx="0" presStyleCnt="3"/>
      <dgm:spPr/>
      <dgm:t>
        <a:bodyPr/>
        <a:lstStyle/>
        <a:p>
          <a:endParaRPr lang="fr-FR"/>
        </a:p>
      </dgm:t>
    </dgm:pt>
    <dgm:pt modelId="{B422C349-14EA-4134-A68F-0D9E9D5D7F85}" type="pres">
      <dgm:prSet presAssocID="{BBED6B6A-E145-415E-8F12-427EBA5BEB27}" presName="parentText" presStyleLbl="node1" presStyleIdx="1" presStyleCnt="3" custLinFactNeighborX="10996" custLinFactNeighborY="994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5D9E138-0347-4921-9C45-9507864819B7}" type="pres">
      <dgm:prSet presAssocID="{BBED6B6A-E145-415E-8F12-427EBA5BEB27}" presName="negativeSpace" presStyleCnt="0"/>
      <dgm:spPr/>
    </dgm:pt>
    <dgm:pt modelId="{FADBD0FC-B3E2-4519-A9F6-7FD50F865553}" type="pres">
      <dgm:prSet presAssocID="{BBED6B6A-E145-415E-8F12-427EBA5BEB27}" presName="childText" presStyleLbl="conFgAcc1" presStyleIdx="1" presStyleCnt="3">
        <dgm:presLayoutVars>
          <dgm:bulletEnabled val="1"/>
        </dgm:presLayoutVars>
      </dgm:prSet>
      <dgm:spPr/>
    </dgm:pt>
    <dgm:pt modelId="{8FF4FE21-EB87-437D-9B9C-1EEDEFB8C3AA}" type="pres">
      <dgm:prSet presAssocID="{2D008C13-9D0F-4403-9A84-DBC783F30BD4}" presName="spaceBetweenRectangles" presStyleCnt="0"/>
      <dgm:spPr/>
    </dgm:pt>
    <dgm:pt modelId="{43109D50-C664-41C3-8832-3979E188B118}" type="pres">
      <dgm:prSet presAssocID="{F06BB9B5-3D96-4AF0-8C56-935D2B923E1C}" presName="parentLin" presStyleCnt="0"/>
      <dgm:spPr/>
    </dgm:pt>
    <dgm:pt modelId="{4CDC5176-2433-4869-9640-09C6D06287C6}" type="pres">
      <dgm:prSet presAssocID="{F06BB9B5-3D96-4AF0-8C56-935D2B923E1C}" presName="parentLeftMargin" presStyleLbl="node1" presStyleIdx="1" presStyleCnt="3"/>
      <dgm:spPr/>
      <dgm:t>
        <a:bodyPr/>
        <a:lstStyle/>
        <a:p>
          <a:endParaRPr lang="fr-FR"/>
        </a:p>
      </dgm:t>
    </dgm:pt>
    <dgm:pt modelId="{9297FD7D-0610-4B1D-BEA3-5B45220E386D}" type="pres">
      <dgm:prSet presAssocID="{F06BB9B5-3D96-4AF0-8C56-935D2B923E1C}" presName="parentText" presStyleLbl="node1" presStyleIdx="2" presStyleCnt="3" custLinFactNeighborY="-7559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2FDCE56-6A93-4613-8982-EFA8FCE14783}" type="pres">
      <dgm:prSet presAssocID="{F06BB9B5-3D96-4AF0-8C56-935D2B923E1C}" presName="negativeSpace" presStyleCnt="0"/>
      <dgm:spPr/>
    </dgm:pt>
    <dgm:pt modelId="{426BAE77-D28B-4216-B0D0-30D9042ACAC6}" type="pres">
      <dgm:prSet presAssocID="{F06BB9B5-3D96-4AF0-8C56-935D2B923E1C}" presName="childText" presStyleLbl="conFgAcc1" presStyleIdx="2" presStyleCnt="3" custLinFactNeighborY="-58944">
        <dgm:presLayoutVars>
          <dgm:bulletEnabled val="1"/>
        </dgm:presLayoutVars>
      </dgm:prSet>
      <dgm:spPr/>
    </dgm:pt>
  </dgm:ptLst>
  <dgm:cxnLst>
    <dgm:cxn modelId="{BCC545D2-948D-4721-B935-B8CFFB6BC396}" type="presOf" srcId="{34435954-86A3-4AE5-88E3-60B1726000C4}" destId="{463D0A8A-8B29-41C6-A326-067FF5A21FDA}" srcOrd="0" destOrd="0" presId="urn:microsoft.com/office/officeart/2005/8/layout/list1"/>
    <dgm:cxn modelId="{EA8CFABA-50D1-41A1-9847-99496E8876BC}" srcId="{03D0B87B-53CD-425E-8EAB-7C17074D4D79}" destId="{34435954-86A3-4AE5-88E3-60B1726000C4}" srcOrd="0" destOrd="0" parTransId="{B96DCE6B-84BF-4AD2-939B-F8943A45A529}" sibTransId="{9F956DF5-B6FD-4EEE-86B8-AD80E1E60205}"/>
    <dgm:cxn modelId="{1337ACF6-E95B-4D9D-AA45-407D2DF00C13}" srcId="{03D0B87B-53CD-425E-8EAB-7C17074D4D79}" destId="{F06BB9B5-3D96-4AF0-8C56-935D2B923E1C}" srcOrd="2" destOrd="0" parTransId="{8A8E49E3-03AC-4E67-9C3F-53ADFE96EF7E}" sibTransId="{8285893F-968B-4C42-837A-02C2A3DEF941}"/>
    <dgm:cxn modelId="{F95809FE-382C-414F-B5A3-F41B5DF0941E}" type="presOf" srcId="{BBED6B6A-E145-415E-8F12-427EBA5BEB27}" destId="{BE5A7303-C4DD-4A75-AEA6-6F43585DAEB6}" srcOrd="0" destOrd="0" presId="urn:microsoft.com/office/officeart/2005/8/layout/list1"/>
    <dgm:cxn modelId="{6DB7A6E6-4564-44D2-9C93-AFB681B731D0}" type="presOf" srcId="{03D0B87B-53CD-425E-8EAB-7C17074D4D79}" destId="{A47F6C59-1595-43D6-9772-FD801F442DCE}" srcOrd="0" destOrd="0" presId="urn:microsoft.com/office/officeart/2005/8/layout/list1"/>
    <dgm:cxn modelId="{F7DC4C18-B750-421F-82AF-B2775C544135}" type="presOf" srcId="{F06BB9B5-3D96-4AF0-8C56-935D2B923E1C}" destId="{9297FD7D-0610-4B1D-BEA3-5B45220E386D}" srcOrd="1" destOrd="0" presId="urn:microsoft.com/office/officeart/2005/8/layout/list1"/>
    <dgm:cxn modelId="{2AB7902D-4292-4265-BA0E-6FC361588089}" srcId="{03D0B87B-53CD-425E-8EAB-7C17074D4D79}" destId="{BBED6B6A-E145-415E-8F12-427EBA5BEB27}" srcOrd="1" destOrd="0" parTransId="{72391529-1D70-49FD-B470-3353F4762183}" sibTransId="{2D008C13-9D0F-4403-9A84-DBC783F30BD4}"/>
    <dgm:cxn modelId="{8769D2A1-8F10-4398-86FA-25A6634C7C01}" type="presOf" srcId="{BBED6B6A-E145-415E-8F12-427EBA5BEB27}" destId="{B422C349-14EA-4134-A68F-0D9E9D5D7F85}" srcOrd="1" destOrd="0" presId="urn:microsoft.com/office/officeart/2005/8/layout/list1"/>
    <dgm:cxn modelId="{8C18AFC6-EE50-48FC-82EC-282B4F812EF9}" type="presOf" srcId="{F06BB9B5-3D96-4AF0-8C56-935D2B923E1C}" destId="{4CDC5176-2433-4869-9640-09C6D06287C6}" srcOrd="0" destOrd="0" presId="urn:microsoft.com/office/officeart/2005/8/layout/list1"/>
    <dgm:cxn modelId="{306780B2-9373-48FE-A0E0-3255D0D72ED4}" type="presOf" srcId="{34435954-86A3-4AE5-88E3-60B1726000C4}" destId="{115BD5A7-8953-41D5-9FA4-E9BF1D6959A5}" srcOrd="1" destOrd="0" presId="urn:microsoft.com/office/officeart/2005/8/layout/list1"/>
    <dgm:cxn modelId="{2C240810-08A9-459D-BDDF-73C6BFCC6670}" type="presParOf" srcId="{A47F6C59-1595-43D6-9772-FD801F442DCE}" destId="{CC3D185E-7E67-4931-8409-AD62676685C0}" srcOrd="0" destOrd="0" presId="urn:microsoft.com/office/officeart/2005/8/layout/list1"/>
    <dgm:cxn modelId="{950BCCC1-3803-42EE-8E5E-7CD70993D425}" type="presParOf" srcId="{CC3D185E-7E67-4931-8409-AD62676685C0}" destId="{463D0A8A-8B29-41C6-A326-067FF5A21FDA}" srcOrd="0" destOrd="0" presId="urn:microsoft.com/office/officeart/2005/8/layout/list1"/>
    <dgm:cxn modelId="{0592309D-296B-4B49-B2AB-785CCA337BE3}" type="presParOf" srcId="{CC3D185E-7E67-4931-8409-AD62676685C0}" destId="{115BD5A7-8953-41D5-9FA4-E9BF1D6959A5}" srcOrd="1" destOrd="0" presId="urn:microsoft.com/office/officeart/2005/8/layout/list1"/>
    <dgm:cxn modelId="{C155E117-DEF2-4207-A83E-446139DF0AF5}" type="presParOf" srcId="{A47F6C59-1595-43D6-9772-FD801F442DCE}" destId="{42B75756-7D61-41C1-B26E-91CD33083B90}" srcOrd="1" destOrd="0" presId="urn:microsoft.com/office/officeart/2005/8/layout/list1"/>
    <dgm:cxn modelId="{22831E58-E60B-4C97-8DC5-DA6007E49C43}" type="presParOf" srcId="{A47F6C59-1595-43D6-9772-FD801F442DCE}" destId="{E421BDC3-EDD6-4DA1-9359-3DD8DDCC57E4}" srcOrd="2" destOrd="0" presId="urn:microsoft.com/office/officeart/2005/8/layout/list1"/>
    <dgm:cxn modelId="{882BA3D2-3986-4711-A4BF-0427386268A3}" type="presParOf" srcId="{A47F6C59-1595-43D6-9772-FD801F442DCE}" destId="{CC75D933-B8E5-4719-8A51-5693C04ED7BE}" srcOrd="3" destOrd="0" presId="urn:microsoft.com/office/officeart/2005/8/layout/list1"/>
    <dgm:cxn modelId="{3570D3C5-A797-46E3-A4C7-474AF250B977}" type="presParOf" srcId="{A47F6C59-1595-43D6-9772-FD801F442DCE}" destId="{DE2339A2-A99E-4570-9F11-5E6CF9E0EA77}" srcOrd="4" destOrd="0" presId="urn:microsoft.com/office/officeart/2005/8/layout/list1"/>
    <dgm:cxn modelId="{C2B14500-83F9-4584-9A40-75E6EEA31997}" type="presParOf" srcId="{DE2339A2-A99E-4570-9F11-5E6CF9E0EA77}" destId="{BE5A7303-C4DD-4A75-AEA6-6F43585DAEB6}" srcOrd="0" destOrd="0" presId="urn:microsoft.com/office/officeart/2005/8/layout/list1"/>
    <dgm:cxn modelId="{11E2D3D1-DD7F-4D2B-9A85-87EEB22F684A}" type="presParOf" srcId="{DE2339A2-A99E-4570-9F11-5E6CF9E0EA77}" destId="{B422C349-14EA-4134-A68F-0D9E9D5D7F85}" srcOrd="1" destOrd="0" presId="urn:microsoft.com/office/officeart/2005/8/layout/list1"/>
    <dgm:cxn modelId="{22020FE3-A116-4CB9-BE7E-F129ABE1EF38}" type="presParOf" srcId="{A47F6C59-1595-43D6-9772-FD801F442DCE}" destId="{E5D9E138-0347-4921-9C45-9507864819B7}" srcOrd="5" destOrd="0" presId="urn:microsoft.com/office/officeart/2005/8/layout/list1"/>
    <dgm:cxn modelId="{DEDD74C7-5BA5-424A-A99C-B8C4105B61FA}" type="presParOf" srcId="{A47F6C59-1595-43D6-9772-FD801F442DCE}" destId="{FADBD0FC-B3E2-4519-A9F6-7FD50F865553}" srcOrd="6" destOrd="0" presId="urn:microsoft.com/office/officeart/2005/8/layout/list1"/>
    <dgm:cxn modelId="{1D2BC24E-239E-40AC-AADE-3421F758EC9B}" type="presParOf" srcId="{A47F6C59-1595-43D6-9772-FD801F442DCE}" destId="{8FF4FE21-EB87-437D-9B9C-1EEDEFB8C3AA}" srcOrd="7" destOrd="0" presId="urn:microsoft.com/office/officeart/2005/8/layout/list1"/>
    <dgm:cxn modelId="{8B75EAA3-77A6-419A-8181-9714F56477ED}" type="presParOf" srcId="{A47F6C59-1595-43D6-9772-FD801F442DCE}" destId="{43109D50-C664-41C3-8832-3979E188B118}" srcOrd="8" destOrd="0" presId="urn:microsoft.com/office/officeart/2005/8/layout/list1"/>
    <dgm:cxn modelId="{4762D7F7-B34F-453F-9459-AC5883C27C60}" type="presParOf" srcId="{43109D50-C664-41C3-8832-3979E188B118}" destId="{4CDC5176-2433-4869-9640-09C6D06287C6}" srcOrd="0" destOrd="0" presId="urn:microsoft.com/office/officeart/2005/8/layout/list1"/>
    <dgm:cxn modelId="{4ED7DAFB-BA76-4CDD-93B0-6E38760EFD9E}" type="presParOf" srcId="{43109D50-C664-41C3-8832-3979E188B118}" destId="{9297FD7D-0610-4B1D-BEA3-5B45220E386D}" srcOrd="1" destOrd="0" presId="urn:microsoft.com/office/officeart/2005/8/layout/list1"/>
    <dgm:cxn modelId="{BC0DC3E8-E78E-4C64-A86D-868DF7E46EC8}" type="presParOf" srcId="{A47F6C59-1595-43D6-9772-FD801F442DCE}" destId="{D2FDCE56-6A93-4613-8982-EFA8FCE14783}" srcOrd="9" destOrd="0" presId="urn:microsoft.com/office/officeart/2005/8/layout/list1"/>
    <dgm:cxn modelId="{5F653236-1D57-49E0-AB3F-827162E1673D}" type="presParOf" srcId="{A47F6C59-1595-43D6-9772-FD801F442DCE}" destId="{426BAE77-D28B-4216-B0D0-30D9042ACAC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09A334-B06D-4C02-B91E-F8FA5B7F4A8C}" type="doc">
      <dgm:prSet loTypeId="urn:microsoft.com/office/officeart/2005/8/layout/hList7" loCatId="list" qsTypeId="urn:microsoft.com/office/officeart/2005/8/quickstyle/3d1" qsCatId="3D" csTypeId="urn:microsoft.com/office/officeart/2005/8/colors/colorful5" csCatId="colorful" phldr="1"/>
      <dgm:spPr/>
    </dgm:pt>
    <dgm:pt modelId="{24E925FA-6F83-4026-A322-42F37F6EC351}">
      <dgm:prSet phldrT="[Texte]"/>
      <dgm:spPr/>
      <dgm:t>
        <a:bodyPr/>
        <a:lstStyle/>
        <a:p>
          <a:r>
            <a:rPr lang="fr-FR" dirty="0" smtClean="0"/>
            <a:t>Polycopiés complets et de qualité imprimés</a:t>
          </a:r>
          <a:endParaRPr lang="fr-FR" dirty="0"/>
        </a:p>
      </dgm:t>
    </dgm:pt>
    <dgm:pt modelId="{D61C2CF5-0686-4915-B44E-2808507D3591}" type="parTrans" cxnId="{451A1B65-352B-4698-830C-8510A0CA879E}">
      <dgm:prSet/>
      <dgm:spPr/>
      <dgm:t>
        <a:bodyPr/>
        <a:lstStyle/>
        <a:p>
          <a:endParaRPr lang="fr-FR"/>
        </a:p>
      </dgm:t>
    </dgm:pt>
    <dgm:pt modelId="{23DC398D-9CE6-4CB1-AE21-31EFCC739D18}" type="sibTrans" cxnId="{451A1B65-352B-4698-830C-8510A0CA879E}">
      <dgm:prSet/>
      <dgm:spPr/>
      <dgm:t>
        <a:bodyPr/>
        <a:lstStyle/>
        <a:p>
          <a:endParaRPr lang="fr-FR"/>
        </a:p>
      </dgm:t>
    </dgm:pt>
    <dgm:pt modelId="{B3885AB5-152C-4171-AABF-F3DA5EF8C15C}">
      <dgm:prSet phldrT="[Texte]"/>
      <dgm:spPr/>
      <dgm:t>
        <a:bodyPr/>
        <a:lstStyle/>
        <a:p>
          <a:r>
            <a:rPr lang="fr-FR" dirty="0" smtClean="0"/>
            <a:t>Groupes de travail = séances de cours</a:t>
          </a:r>
          <a:endParaRPr lang="fr-FR" dirty="0"/>
        </a:p>
      </dgm:t>
    </dgm:pt>
    <dgm:pt modelId="{E04BC527-95C4-4F49-924B-252160412A60}" type="parTrans" cxnId="{854A1217-3E4B-4B9B-B0C3-934F9C5E683A}">
      <dgm:prSet/>
      <dgm:spPr/>
      <dgm:t>
        <a:bodyPr/>
        <a:lstStyle/>
        <a:p>
          <a:endParaRPr lang="fr-FR"/>
        </a:p>
      </dgm:t>
    </dgm:pt>
    <dgm:pt modelId="{6C0119F3-E79A-45A3-99E2-305A746BF2FD}" type="sibTrans" cxnId="{854A1217-3E4B-4B9B-B0C3-934F9C5E683A}">
      <dgm:prSet/>
      <dgm:spPr/>
      <dgm:t>
        <a:bodyPr/>
        <a:lstStyle/>
        <a:p>
          <a:endParaRPr lang="fr-FR"/>
        </a:p>
      </dgm:t>
    </dgm:pt>
    <dgm:pt modelId="{694A6675-A5D9-4F5F-B584-2B0301FF8279}">
      <dgm:prSet phldrT="[Texte]"/>
      <dgm:spPr/>
      <dgm:t>
        <a:bodyPr/>
        <a:lstStyle/>
        <a:p>
          <a:r>
            <a:rPr lang="fr-FR" dirty="0" smtClean="0"/>
            <a:t>Parrainage</a:t>
          </a:r>
          <a:endParaRPr lang="fr-FR" dirty="0"/>
        </a:p>
      </dgm:t>
    </dgm:pt>
    <dgm:pt modelId="{DD8A89A5-37C5-4A37-9781-72182B7D038B}" type="parTrans" cxnId="{9F866FC9-2D55-414C-980D-AAF5D5881CC2}">
      <dgm:prSet/>
      <dgm:spPr/>
      <dgm:t>
        <a:bodyPr/>
        <a:lstStyle/>
        <a:p>
          <a:endParaRPr lang="fr-FR"/>
        </a:p>
      </dgm:t>
    </dgm:pt>
    <dgm:pt modelId="{FCAEDCAA-25B1-4651-9A73-9A7B04A47706}" type="sibTrans" cxnId="{9F866FC9-2D55-414C-980D-AAF5D5881CC2}">
      <dgm:prSet/>
      <dgm:spPr/>
      <dgm:t>
        <a:bodyPr/>
        <a:lstStyle/>
        <a:p>
          <a:endParaRPr lang="fr-FR"/>
        </a:p>
      </dgm:t>
    </dgm:pt>
    <dgm:pt modelId="{FAA785BD-3DBC-4670-A5A1-C9AE71B60105}" type="pres">
      <dgm:prSet presAssocID="{2109A334-B06D-4C02-B91E-F8FA5B7F4A8C}" presName="Name0" presStyleCnt="0">
        <dgm:presLayoutVars>
          <dgm:dir/>
          <dgm:resizeHandles val="exact"/>
        </dgm:presLayoutVars>
      </dgm:prSet>
      <dgm:spPr/>
    </dgm:pt>
    <dgm:pt modelId="{1FF1A5FE-53D6-4E10-B358-DAC7704365B1}" type="pres">
      <dgm:prSet presAssocID="{2109A334-B06D-4C02-B91E-F8FA5B7F4A8C}" presName="fgShape" presStyleLbl="fgShp" presStyleIdx="0" presStyleCnt="1"/>
      <dgm:spPr/>
    </dgm:pt>
    <dgm:pt modelId="{3430F554-3229-4BBD-B96C-F796651A2DA3}" type="pres">
      <dgm:prSet presAssocID="{2109A334-B06D-4C02-B91E-F8FA5B7F4A8C}" presName="linComp" presStyleCnt="0"/>
      <dgm:spPr/>
    </dgm:pt>
    <dgm:pt modelId="{E74B9BED-B46E-4F4D-A09E-05D5970EE478}" type="pres">
      <dgm:prSet presAssocID="{24E925FA-6F83-4026-A322-42F37F6EC351}" presName="compNode" presStyleCnt="0"/>
      <dgm:spPr/>
    </dgm:pt>
    <dgm:pt modelId="{731C0F46-01C6-400C-8E71-E7DF08C8A4BB}" type="pres">
      <dgm:prSet presAssocID="{24E925FA-6F83-4026-A322-42F37F6EC351}" presName="bkgdShape" presStyleLbl="node1" presStyleIdx="0" presStyleCnt="3"/>
      <dgm:spPr/>
      <dgm:t>
        <a:bodyPr/>
        <a:lstStyle/>
        <a:p>
          <a:endParaRPr lang="fr-FR"/>
        </a:p>
      </dgm:t>
    </dgm:pt>
    <dgm:pt modelId="{DB1DE5BB-07F2-41C2-919C-E3D1CE94D63A}" type="pres">
      <dgm:prSet presAssocID="{24E925FA-6F83-4026-A322-42F37F6EC351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01FEF43-DCD2-4104-8CD9-7604C3F699AC}" type="pres">
      <dgm:prSet presAssocID="{24E925FA-6F83-4026-A322-42F37F6EC351}" presName="invisiNode" presStyleLbl="node1" presStyleIdx="0" presStyleCnt="3"/>
      <dgm:spPr/>
    </dgm:pt>
    <dgm:pt modelId="{21744659-BEC9-47C1-9DDD-6598AB1CF342}" type="pres">
      <dgm:prSet presAssocID="{24E925FA-6F83-4026-A322-42F37F6EC351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1DE1552F-98F0-43B4-9FAB-902E1D47D62D}" type="pres">
      <dgm:prSet presAssocID="{23DC398D-9CE6-4CB1-AE21-31EFCC739D18}" presName="sibTrans" presStyleLbl="sibTrans2D1" presStyleIdx="0" presStyleCnt="0"/>
      <dgm:spPr/>
      <dgm:t>
        <a:bodyPr/>
        <a:lstStyle/>
        <a:p>
          <a:endParaRPr lang="fr-FR"/>
        </a:p>
      </dgm:t>
    </dgm:pt>
    <dgm:pt modelId="{83FE0C56-77F1-4FD3-A864-AD5EB5DED4FF}" type="pres">
      <dgm:prSet presAssocID="{B3885AB5-152C-4171-AABF-F3DA5EF8C15C}" presName="compNode" presStyleCnt="0"/>
      <dgm:spPr/>
    </dgm:pt>
    <dgm:pt modelId="{03753BA5-EE8E-42BD-99FB-1263C41F3599}" type="pres">
      <dgm:prSet presAssocID="{B3885AB5-152C-4171-AABF-F3DA5EF8C15C}" presName="bkgdShape" presStyleLbl="node1" presStyleIdx="1" presStyleCnt="3"/>
      <dgm:spPr/>
      <dgm:t>
        <a:bodyPr/>
        <a:lstStyle/>
        <a:p>
          <a:endParaRPr lang="fr-FR"/>
        </a:p>
      </dgm:t>
    </dgm:pt>
    <dgm:pt modelId="{E8EF0423-45CA-48F4-A8F6-58236EA4D4A1}" type="pres">
      <dgm:prSet presAssocID="{B3885AB5-152C-4171-AABF-F3DA5EF8C15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157405C-2DD1-483C-9AE3-14339C45B14E}" type="pres">
      <dgm:prSet presAssocID="{B3885AB5-152C-4171-AABF-F3DA5EF8C15C}" presName="invisiNode" presStyleLbl="node1" presStyleIdx="1" presStyleCnt="3"/>
      <dgm:spPr/>
    </dgm:pt>
    <dgm:pt modelId="{0FB9B75F-2938-446D-BA00-903EA79AF2DF}" type="pres">
      <dgm:prSet presAssocID="{B3885AB5-152C-4171-AABF-F3DA5EF8C15C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E065BD46-D8BF-4BA2-A1D2-E94F6CDC1F4B}" type="pres">
      <dgm:prSet presAssocID="{6C0119F3-E79A-45A3-99E2-305A746BF2FD}" presName="sibTrans" presStyleLbl="sibTrans2D1" presStyleIdx="0" presStyleCnt="0"/>
      <dgm:spPr/>
      <dgm:t>
        <a:bodyPr/>
        <a:lstStyle/>
        <a:p>
          <a:endParaRPr lang="fr-FR"/>
        </a:p>
      </dgm:t>
    </dgm:pt>
    <dgm:pt modelId="{F000E6FD-ACB2-4DC8-ACEF-1BF8C44CD80C}" type="pres">
      <dgm:prSet presAssocID="{694A6675-A5D9-4F5F-B584-2B0301FF8279}" presName="compNode" presStyleCnt="0"/>
      <dgm:spPr/>
    </dgm:pt>
    <dgm:pt modelId="{218EF8A1-3BDC-4050-9B38-137A758220EF}" type="pres">
      <dgm:prSet presAssocID="{694A6675-A5D9-4F5F-B584-2B0301FF8279}" presName="bkgdShape" presStyleLbl="node1" presStyleIdx="2" presStyleCnt="3"/>
      <dgm:spPr/>
      <dgm:t>
        <a:bodyPr/>
        <a:lstStyle/>
        <a:p>
          <a:endParaRPr lang="fr-FR"/>
        </a:p>
      </dgm:t>
    </dgm:pt>
    <dgm:pt modelId="{AAFDE61A-2446-4442-B698-18FEEE01B546}" type="pres">
      <dgm:prSet presAssocID="{694A6675-A5D9-4F5F-B584-2B0301FF827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8B04C80-14B4-4E94-A8F4-CEAD5E019FC6}" type="pres">
      <dgm:prSet presAssocID="{694A6675-A5D9-4F5F-B584-2B0301FF8279}" presName="invisiNode" presStyleLbl="node1" presStyleIdx="2" presStyleCnt="3"/>
      <dgm:spPr/>
    </dgm:pt>
    <dgm:pt modelId="{8ED0532C-69EF-43C8-A96B-0225EB8CBE46}" type="pres">
      <dgm:prSet presAssocID="{694A6675-A5D9-4F5F-B584-2B0301FF8279}" presName="imagNode" presStyleLbl="fgImgPlace1" presStyleIdx="2" presStyleCnt="3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17BA7569-8A6B-4079-940F-2A4F21C9B3DF}" type="presOf" srcId="{694A6675-A5D9-4F5F-B584-2B0301FF8279}" destId="{AAFDE61A-2446-4442-B698-18FEEE01B546}" srcOrd="1" destOrd="0" presId="urn:microsoft.com/office/officeart/2005/8/layout/hList7"/>
    <dgm:cxn modelId="{B2640026-3025-45FC-962F-097E67DD948B}" type="presOf" srcId="{6C0119F3-E79A-45A3-99E2-305A746BF2FD}" destId="{E065BD46-D8BF-4BA2-A1D2-E94F6CDC1F4B}" srcOrd="0" destOrd="0" presId="urn:microsoft.com/office/officeart/2005/8/layout/hList7"/>
    <dgm:cxn modelId="{810A590F-29BA-4018-A27B-90A29B4BE62C}" type="presOf" srcId="{694A6675-A5D9-4F5F-B584-2B0301FF8279}" destId="{218EF8A1-3BDC-4050-9B38-137A758220EF}" srcOrd="0" destOrd="0" presId="urn:microsoft.com/office/officeart/2005/8/layout/hList7"/>
    <dgm:cxn modelId="{C05CB678-BA1C-4F28-8FA7-57CD3888ACBB}" type="presOf" srcId="{24E925FA-6F83-4026-A322-42F37F6EC351}" destId="{731C0F46-01C6-400C-8E71-E7DF08C8A4BB}" srcOrd="0" destOrd="0" presId="urn:microsoft.com/office/officeart/2005/8/layout/hList7"/>
    <dgm:cxn modelId="{DD268BE6-1F05-462C-B097-529C2114BEFC}" type="presOf" srcId="{23DC398D-9CE6-4CB1-AE21-31EFCC739D18}" destId="{1DE1552F-98F0-43B4-9FAB-902E1D47D62D}" srcOrd="0" destOrd="0" presId="urn:microsoft.com/office/officeart/2005/8/layout/hList7"/>
    <dgm:cxn modelId="{9F866FC9-2D55-414C-980D-AAF5D5881CC2}" srcId="{2109A334-B06D-4C02-B91E-F8FA5B7F4A8C}" destId="{694A6675-A5D9-4F5F-B584-2B0301FF8279}" srcOrd="2" destOrd="0" parTransId="{DD8A89A5-37C5-4A37-9781-72182B7D038B}" sibTransId="{FCAEDCAA-25B1-4651-9A73-9A7B04A47706}"/>
    <dgm:cxn modelId="{0E49F7CB-6A5D-4B20-81D2-7C2ADB6F532F}" type="presOf" srcId="{B3885AB5-152C-4171-AABF-F3DA5EF8C15C}" destId="{E8EF0423-45CA-48F4-A8F6-58236EA4D4A1}" srcOrd="1" destOrd="0" presId="urn:microsoft.com/office/officeart/2005/8/layout/hList7"/>
    <dgm:cxn modelId="{2F1A3B9A-234E-4EA6-A177-8008553E2D2F}" type="presOf" srcId="{2109A334-B06D-4C02-B91E-F8FA5B7F4A8C}" destId="{FAA785BD-3DBC-4670-A5A1-C9AE71B60105}" srcOrd="0" destOrd="0" presId="urn:microsoft.com/office/officeart/2005/8/layout/hList7"/>
    <dgm:cxn modelId="{3F6713F5-BD54-4CC8-BB43-E955FA9F6A3A}" type="presOf" srcId="{24E925FA-6F83-4026-A322-42F37F6EC351}" destId="{DB1DE5BB-07F2-41C2-919C-E3D1CE94D63A}" srcOrd="1" destOrd="0" presId="urn:microsoft.com/office/officeart/2005/8/layout/hList7"/>
    <dgm:cxn modelId="{451A1B65-352B-4698-830C-8510A0CA879E}" srcId="{2109A334-B06D-4C02-B91E-F8FA5B7F4A8C}" destId="{24E925FA-6F83-4026-A322-42F37F6EC351}" srcOrd="0" destOrd="0" parTransId="{D61C2CF5-0686-4915-B44E-2808507D3591}" sibTransId="{23DC398D-9CE6-4CB1-AE21-31EFCC739D18}"/>
    <dgm:cxn modelId="{854A1217-3E4B-4B9B-B0C3-934F9C5E683A}" srcId="{2109A334-B06D-4C02-B91E-F8FA5B7F4A8C}" destId="{B3885AB5-152C-4171-AABF-F3DA5EF8C15C}" srcOrd="1" destOrd="0" parTransId="{E04BC527-95C4-4F49-924B-252160412A60}" sibTransId="{6C0119F3-E79A-45A3-99E2-305A746BF2FD}"/>
    <dgm:cxn modelId="{82685EA0-2E0F-499E-8E8B-6A9A39B043AC}" type="presOf" srcId="{B3885AB5-152C-4171-AABF-F3DA5EF8C15C}" destId="{03753BA5-EE8E-42BD-99FB-1263C41F3599}" srcOrd="0" destOrd="0" presId="urn:microsoft.com/office/officeart/2005/8/layout/hList7"/>
    <dgm:cxn modelId="{33BD31E5-416B-4068-8F61-AFDCC1169D41}" type="presParOf" srcId="{FAA785BD-3DBC-4670-A5A1-C9AE71B60105}" destId="{1FF1A5FE-53D6-4E10-B358-DAC7704365B1}" srcOrd="0" destOrd="0" presId="urn:microsoft.com/office/officeart/2005/8/layout/hList7"/>
    <dgm:cxn modelId="{091D2D6B-7E12-43D3-8E5A-96F583632DD8}" type="presParOf" srcId="{FAA785BD-3DBC-4670-A5A1-C9AE71B60105}" destId="{3430F554-3229-4BBD-B96C-F796651A2DA3}" srcOrd="1" destOrd="0" presId="urn:microsoft.com/office/officeart/2005/8/layout/hList7"/>
    <dgm:cxn modelId="{FF469842-331E-4E7F-B10D-97E909194EEB}" type="presParOf" srcId="{3430F554-3229-4BBD-B96C-F796651A2DA3}" destId="{E74B9BED-B46E-4F4D-A09E-05D5970EE478}" srcOrd="0" destOrd="0" presId="urn:microsoft.com/office/officeart/2005/8/layout/hList7"/>
    <dgm:cxn modelId="{DF9C21E6-A3AE-4F51-9E5D-C84C8537563F}" type="presParOf" srcId="{E74B9BED-B46E-4F4D-A09E-05D5970EE478}" destId="{731C0F46-01C6-400C-8E71-E7DF08C8A4BB}" srcOrd="0" destOrd="0" presId="urn:microsoft.com/office/officeart/2005/8/layout/hList7"/>
    <dgm:cxn modelId="{6E6B6D77-A1A2-4261-85CD-7A4890A6A253}" type="presParOf" srcId="{E74B9BED-B46E-4F4D-A09E-05D5970EE478}" destId="{DB1DE5BB-07F2-41C2-919C-E3D1CE94D63A}" srcOrd="1" destOrd="0" presId="urn:microsoft.com/office/officeart/2005/8/layout/hList7"/>
    <dgm:cxn modelId="{3565D6C1-6907-4C71-AE48-566B47949206}" type="presParOf" srcId="{E74B9BED-B46E-4F4D-A09E-05D5970EE478}" destId="{301FEF43-DCD2-4104-8CD9-7604C3F699AC}" srcOrd="2" destOrd="0" presId="urn:microsoft.com/office/officeart/2005/8/layout/hList7"/>
    <dgm:cxn modelId="{1C5DB0D4-049B-4C27-921F-A0808EC69395}" type="presParOf" srcId="{E74B9BED-B46E-4F4D-A09E-05D5970EE478}" destId="{21744659-BEC9-47C1-9DDD-6598AB1CF342}" srcOrd="3" destOrd="0" presId="urn:microsoft.com/office/officeart/2005/8/layout/hList7"/>
    <dgm:cxn modelId="{5522C6D5-7100-47F6-A006-DB76555A5B0F}" type="presParOf" srcId="{3430F554-3229-4BBD-B96C-F796651A2DA3}" destId="{1DE1552F-98F0-43B4-9FAB-902E1D47D62D}" srcOrd="1" destOrd="0" presId="urn:microsoft.com/office/officeart/2005/8/layout/hList7"/>
    <dgm:cxn modelId="{0EBA9178-7652-4BEA-9621-9D36F5C88142}" type="presParOf" srcId="{3430F554-3229-4BBD-B96C-F796651A2DA3}" destId="{83FE0C56-77F1-4FD3-A864-AD5EB5DED4FF}" srcOrd="2" destOrd="0" presId="urn:microsoft.com/office/officeart/2005/8/layout/hList7"/>
    <dgm:cxn modelId="{368118C7-04C8-4C9B-B1F3-D293BF8A3582}" type="presParOf" srcId="{83FE0C56-77F1-4FD3-A864-AD5EB5DED4FF}" destId="{03753BA5-EE8E-42BD-99FB-1263C41F3599}" srcOrd="0" destOrd="0" presId="urn:microsoft.com/office/officeart/2005/8/layout/hList7"/>
    <dgm:cxn modelId="{5501ED14-54FF-414E-BD2B-A10FABBC8870}" type="presParOf" srcId="{83FE0C56-77F1-4FD3-A864-AD5EB5DED4FF}" destId="{E8EF0423-45CA-48F4-A8F6-58236EA4D4A1}" srcOrd="1" destOrd="0" presId="urn:microsoft.com/office/officeart/2005/8/layout/hList7"/>
    <dgm:cxn modelId="{6161E18C-D1AC-47FC-B921-0E876167CD79}" type="presParOf" srcId="{83FE0C56-77F1-4FD3-A864-AD5EB5DED4FF}" destId="{5157405C-2DD1-483C-9AE3-14339C45B14E}" srcOrd="2" destOrd="0" presId="urn:microsoft.com/office/officeart/2005/8/layout/hList7"/>
    <dgm:cxn modelId="{C383FC9F-BE15-4ED6-9975-DE003C3AC280}" type="presParOf" srcId="{83FE0C56-77F1-4FD3-A864-AD5EB5DED4FF}" destId="{0FB9B75F-2938-446D-BA00-903EA79AF2DF}" srcOrd="3" destOrd="0" presId="urn:microsoft.com/office/officeart/2005/8/layout/hList7"/>
    <dgm:cxn modelId="{E3AC97F1-FFBB-4842-9569-DAFE37399D91}" type="presParOf" srcId="{3430F554-3229-4BBD-B96C-F796651A2DA3}" destId="{E065BD46-D8BF-4BA2-A1D2-E94F6CDC1F4B}" srcOrd="3" destOrd="0" presId="urn:microsoft.com/office/officeart/2005/8/layout/hList7"/>
    <dgm:cxn modelId="{7706DC98-4AD6-4ACB-AE42-AF3A625EF2A5}" type="presParOf" srcId="{3430F554-3229-4BBD-B96C-F796651A2DA3}" destId="{F000E6FD-ACB2-4DC8-ACEF-1BF8C44CD80C}" srcOrd="4" destOrd="0" presId="urn:microsoft.com/office/officeart/2005/8/layout/hList7"/>
    <dgm:cxn modelId="{6C4EE94B-F87F-469F-9E3D-A2B595ECEEAD}" type="presParOf" srcId="{F000E6FD-ACB2-4DC8-ACEF-1BF8C44CD80C}" destId="{218EF8A1-3BDC-4050-9B38-137A758220EF}" srcOrd="0" destOrd="0" presId="urn:microsoft.com/office/officeart/2005/8/layout/hList7"/>
    <dgm:cxn modelId="{0EC0F836-73B7-4651-B027-62C2D91A35FE}" type="presParOf" srcId="{F000E6FD-ACB2-4DC8-ACEF-1BF8C44CD80C}" destId="{AAFDE61A-2446-4442-B698-18FEEE01B546}" srcOrd="1" destOrd="0" presId="urn:microsoft.com/office/officeart/2005/8/layout/hList7"/>
    <dgm:cxn modelId="{D49793C0-72CE-4C18-9E53-8D6B88A0DF74}" type="presParOf" srcId="{F000E6FD-ACB2-4DC8-ACEF-1BF8C44CD80C}" destId="{B8B04C80-14B4-4E94-A8F4-CEAD5E019FC6}" srcOrd="2" destOrd="0" presId="urn:microsoft.com/office/officeart/2005/8/layout/hList7"/>
    <dgm:cxn modelId="{A1CCE171-DCB3-4029-8FBA-154A84FA69BC}" type="presParOf" srcId="{F000E6FD-ACB2-4DC8-ACEF-1BF8C44CD80C}" destId="{8ED0532C-69EF-43C8-A96B-0225EB8CBE4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0A67C-7A72-4037-A4B7-5BEDFBD04AF3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2B6A8F-D934-4BEF-B16A-8DFE88316938}">
      <dsp:nvSpPr>
        <dsp:cNvPr id="0" name=""/>
        <dsp:cNvSpPr/>
      </dsp:nvSpPr>
      <dsp:spPr>
        <a:xfrm>
          <a:off x="610504" y="416587"/>
          <a:ext cx="4871031" cy="833607"/>
        </a:xfrm>
        <a:prstGeom prst="rect">
          <a:avLst/>
        </a:prstGeom>
        <a:solidFill>
          <a:srgbClr val="2683C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>
              <a:latin typeface="Berlin Sans FB" panose="020E0602020502020306" pitchFamily="34" charset="0"/>
            </a:rPr>
            <a:t>Polycopiés numériques</a:t>
          </a:r>
          <a:endParaRPr lang="fr-FR" sz="2500" kern="1200" dirty="0">
            <a:latin typeface="Berlin Sans FB" panose="020E0602020502020306" pitchFamily="34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500" kern="1200" dirty="0" smtClean="0">
              <a:latin typeface="Berlin Sans FB" panose="020E0602020502020306" pitchFamily="34" charset="0"/>
            </a:rPr>
            <a:t>Mineure Santé</a:t>
          </a:r>
          <a:endParaRPr lang="fr-FR" sz="2500" kern="1200" dirty="0">
            <a:latin typeface="Berlin Sans FB" panose="020E0602020502020306" pitchFamily="34" charset="0"/>
          </a:endParaRPr>
        </a:p>
      </dsp:txBody>
      <dsp:txXfrm>
        <a:off x="610504" y="416587"/>
        <a:ext cx="4871031" cy="833607"/>
      </dsp:txXfrm>
    </dsp:sp>
    <dsp:sp modelId="{281DBDC9-5173-46DE-ADC7-DBA5061D7FE3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0AB79D-C5AA-441E-93F3-2954BA847C58}">
      <dsp:nvSpPr>
        <dsp:cNvPr id="0" name=""/>
        <dsp:cNvSpPr/>
      </dsp:nvSpPr>
      <dsp:spPr>
        <a:xfrm>
          <a:off x="1088431" y="1667215"/>
          <a:ext cx="4393104" cy="833607"/>
        </a:xfrm>
        <a:prstGeom prst="rect">
          <a:avLst/>
        </a:prstGeom>
        <a:solidFill>
          <a:srgbClr val="1CAD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>
              <a:latin typeface="Berlin Sans FB" panose="020E0602020502020306" pitchFamily="34" charset="0"/>
            </a:rPr>
            <a:t>Colles en lignes</a:t>
          </a:r>
          <a:endParaRPr lang="fr-FR" sz="2500" kern="1200" dirty="0">
            <a:latin typeface="Berlin Sans FB" panose="020E0602020502020306" pitchFamily="34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500" kern="1200" dirty="0" smtClean="0">
              <a:latin typeface="Berlin Sans FB" panose="020E0602020502020306" pitchFamily="34" charset="0"/>
            </a:rPr>
            <a:t>20 – 30 QCM / 15 jours ?</a:t>
          </a:r>
          <a:endParaRPr lang="fr-FR" sz="2500" kern="1200" dirty="0">
            <a:latin typeface="Berlin Sans FB" panose="020E0602020502020306" pitchFamily="34" charset="0"/>
          </a:endParaRPr>
        </a:p>
      </dsp:txBody>
      <dsp:txXfrm>
        <a:off x="1088431" y="1667215"/>
        <a:ext cx="4393104" cy="833607"/>
      </dsp:txXfrm>
    </dsp:sp>
    <dsp:sp modelId="{EEC95B47-CAC0-4DC6-ADDD-C649A6B0A38B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0ACD94-C386-4E4E-9289-7A80E0E98968}">
      <dsp:nvSpPr>
        <dsp:cNvPr id="0" name=""/>
        <dsp:cNvSpPr/>
      </dsp:nvSpPr>
      <dsp:spPr>
        <a:xfrm>
          <a:off x="1088431" y="2917843"/>
          <a:ext cx="4393104" cy="833607"/>
        </a:xfrm>
        <a:prstGeom prst="rect">
          <a:avLst/>
        </a:prstGeom>
        <a:solidFill>
          <a:srgbClr val="33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>
              <a:latin typeface="Berlin Sans FB" panose="020E0602020502020306" pitchFamily="34" charset="0"/>
            </a:rPr>
            <a:t>Parrainage</a:t>
          </a:r>
          <a:endParaRPr lang="fr-FR" sz="2500" kern="1200" dirty="0">
            <a:latin typeface="Berlin Sans FB" panose="020E0602020502020306" pitchFamily="34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500" kern="1200" dirty="0" smtClean="0">
              <a:latin typeface="Berlin Sans FB" panose="020E0602020502020306" pitchFamily="34" charset="0"/>
            </a:rPr>
            <a:t>Accompagnement personnalisé</a:t>
          </a:r>
          <a:endParaRPr lang="fr-FR" sz="2500" kern="1200" dirty="0">
            <a:latin typeface="Berlin Sans FB" panose="020E0602020502020306" pitchFamily="34" charset="0"/>
          </a:endParaRPr>
        </a:p>
      </dsp:txBody>
      <dsp:txXfrm>
        <a:off x="1088431" y="2917843"/>
        <a:ext cx="4393104" cy="833607"/>
      </dsp:txXfrm>
    </dsp:sp>
    <dsp:sp modelId="{A4A0533F-EE4E-49FE-BF41-97824D768427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FCD1E3-468B-44ED-88DD-A1856EA0309D}">
      <dsp:nvSpPr>
        <dsp:cNvPr id="0" name=""/>
        <dsp:cNvSpPr/>
      </dsp:nvSpPr>
      <dsp:spPr>
        <a:xfrm>
          <a:off x="610504" y="4168472"/>
          <a:ext cx="4871031" cy="833607"/>
        </a:xfrm>
        <a:prstGeom prst="rect">
          <a:avLst/>
        </a:prstGeom>
        <a:solidFill>
          <a:srgbClr val="33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>
              <a:latin typeface="Berlin Sans FB" panose="020E0602020502020306" pitchFamily="34" charset="0"/>
            </a:rPr>
            <a:t>Préparations aux oraux</a:t>
          </a:r>
          <a:endParaRPr lang="fr-FR" sz="2500" kern="1200" dirty="0">
            <a:latin typeface="Berlin Sans FB" panose="020E0602020502020306" pitchFamily="34" charset="0"/>
          </a:endParaRPr>
        </a:p>
      </dsp:txBody>
      <dsp:txXfrm>
        <a:off x="610504" y="4168472"/>
        <a:ext cx="4871031" cy="833607"/>
      </dsp:txXfrm>
    </dsp:sp>
    <dsp:sp modelId="{A172E5F4-21F1-4EC3-8CC8-0F47EBC13135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652E99-F6D2-4BC4-AABD-A92CCED4D80F}">
      <dsp:nvSpPr>
        <dsp:cNvPr id="0" name=""/>
        <dsp:cNvSpPr/>
      </dsp:nvSpPr>
      <dsp:spPr>
        <a:xfrm>
          <a:off x="800" y="470"/>
          <a:ext cx="6978969" cy="1030591"/>
        </a:xfrm>
        <a:prstGeom prst="roundRect">
          <a:avLst>
            <a:gd name="adj" fmla="val 10000"/>
          </a:avLst>
        </a:prstGeom>
        <a:solidFill>
          <a:srgbClr val="2683C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>
              <a:effectLst/>
              <a:latin typeface="Berlin Sans FB" panose="020E0602020502020306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La </a:t>
          </a:r>
          <a:r>
            <a:rPr lang="fr-FR" sz="2500" kern="1200" dirty="0" err="1" smtClean="0">
              <a:effectLst/>
              <a:latin typeface="Berlin Sans FB" panose="020E0602020502020306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Tut’Rentrée</a:t>
          </a:r>
          <a:r>
            <a:rPr lang="fr-FR" sz="2500" kern="1200" dirty="0" smtClean="0">
              <a:effectLst/>
              <a:latin typeface="Berlin Sans FB" panose="020E0602020502020306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: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>
              <a:effectLst/>
              <a:latin typeface="Berlin Sans FB" panose="020E0602020502020306" pitchFamily="34" charset="0"/>
              <a:ea typeface="Calibri" panose="020F0502020204030204" pitchFamily="34" charset="0"/>
              <a:cs typeface="Times New Roman" panose="02020603050405020304" pitchFamily="18" charset="0"/>
            </a:rPr>
            <a:t>une semaine pour une </a:t>
          </a:r>
          <a:r>
            <a:rPr lang="fr-FR" sz="2500" kern="1200" dirty="0" smtClean="0">
              <a:ln w="9525" cap="rnd" cmpd="sng" algn="ctr">
                <a:prstDash val="solid"/>
                <a:bevel/>
              </a:ln>
              <a:effectLst>
                <a:outerShdw blurRad="50800" dist="38100" dir="2700000" algn="tl">
                  <a:srgbClr val="000000">
                    <a:alpha val="40000"/>
                  </a:srgbClr>
                </a:outerShdw>
              </a:effectLst>
              <a:latin typeface="Berlin Sans FB" panose="020E0602020502020306" pitchFamily="34" charset="0"/>
              <a:cs typeface="Times New Roman" panose="02020603050405020304" pitchFamily="18" charset="0"/>
            </a:rPr>
            <a:t>30</a:t>
          </a:r>
          <a:r>
            <a:rPr lang="fr-FR" sz="2500" kern="1200" baseline="30000" dirty="0" smtClean="0">
              <a:ln w="9525" cap="rnd" cmpd="sng" algn="ctr">
                <a:prstDash val="solid"/>
                <a:bevel/>
              </a:ln>
              <a:effectLst>
                <a:outerShdw blurRad="50800" dist="38100" dir="2700000" algn="tl">
                  <a:srgbClr val="000000">
                    <a:alpha val="40000"/>
                  </a:srgbClr>
                </a:outerShdw>
              </a:effectLst>
              <a:latin typeface="Berlin Sans FB" panose="020E0602020502020306" pitchFamily="34" charset="0"/>
              <a:cs typeface="Times New Roman" panose="02020603050405020304" pitchFamily="18" charset="0"/>
            </a:rPr>
            <a:t>aine</a:t>
          </a:r>
          <a:r>
            <a:rPr lang="fr-FR" sz="2500" kern="1200" dirty="0" smtClean="0">
              <a:ln w="9525" cap="rnd" cmpd="sng" algn="ctr">
                <a:prstDash val="solid"/>
                <a:bevel/>
              </a:ln>
              <a:effectLst>
                <a:outerShdw blurRad="50800" dist="38100" dir="2700000" algn="tl">
                  <a:srgbClr val="000000">
                    <a:alpha val="40000"/>
                  </a:srgbClr>
                </a:outerShdw>
              </a:effectLst>
              <a:latin typeface="Berlin Sans FB" panose="020E0602020502020306" pitchFamily="34" charset="0"/>
              <a:cs typeface="Times New Roman" panose="02020603050405020304" pitchFamily="18" charset="0"/>
            </a:rPr>
            <a:t> d’€ *</a:t>
          </a:r>
          <a:endParaRPr lang="fr-FR" sz="2500" kern="1200" dirty="0">
            <a:latin typeface="Berlin Sans FB" panose="020E0602020502020306" pitchFamily="34" charset="0"/>
          </a:endParaRPr>
        </a:p>
      </dsp:txBody>
      <dsp:txXfrm>
        <a:off x="30985" y="30655"/>
        <a:ext cx="6918599" cy="970221"/>
      </dsp:txXfrm>
    </dsp:sp>
    <dsp:sp modelId="{20FB95AA-8389-4623-A558-78A0026C4393}">
      <dsp:nvSpPr>
        <dsp:cNvPr id="0" name=""/>
        <dsp:cNvSpPr/>
      </dsp:nvSpPr>
      <dsp:spPr>
        <a:xfrm>
          <a:off x="800" y="1151885"/>
          <a:ext cx="4558878" cy="1030591"/>
        </a:xfrm>
        <a:prstGeom prst="roundRect">
          <a:avLst>
            <a:gd name="adj" fmla="val 10000"/>
          </a:avLst>
        </a:prstGeom>
        <a:solidFill>
          <a:srgbClr val="1CAD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smtClean="0">
              <a:latin typeface="Berlin Sans FB" panose="020E0602020502020306" pitchFamily="34" charset="0"/>
            </a:rPr>
            <a:t>Découverte du programme</a:t>
          </a:r>
          <a:endParaRPr lang="fr-FR" sz="2500" kern="1200" dirty="0">
            <a:latin typeface="Berlin Sans FB" panose="020E0602020502020306" pitchFamily="34" charset="0"/>
          </a:endParaRPr>
        </a:p>
      </dsp:txBody>
      <dsp:txXfrm>
        <a:off x="30985" y="1182070"/>
        <a:ext cx="4498508" cy="970221"/>
      </dsp:txXfrm>
    </dsp:sp>
    <dsp:sp modelId="{1452752A-E826-4B27-8BA1-86EEEB8BC0ED}">
      <dsp:nvSpPr>
        <dsp:cNvPr id="0" name=""/>
        <dsp:cNvSpPr/>
      </dsp:nvSpPr>
      <dsp:spPr>
        <a:xfrm>
          <a:off x="800" y="2303300"/>
          <a:ext cx="2232555" cy="1030591"/>
        </a:xfrm>
        <a:prstGeom prst="roundRect">
          <a:avLst>
            <a:gd name="adj" fmla="val 10000"/>
          </a:avLst>
        </a:prstGeom>
        <a:solidFill>
          <a:srgbClr val="33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smtClean="0">
              <a:latin typeface="Berlin Sans FB" panose="020E0602020502020306" pitchFamily="34" charset="0"/>
            </a:rPr>
            <a:t>Visite du campus (BU, RU, …)</a:t>
          </a:r>
          <a:endParaRPr lang="fr-FR" sz="2100" kern="1200" dirty="0">
            <a:latin typeface="Berlin Sans FB" panose="020E0602020502020306" pitchFamily="34" charset="0"/>
          </a:endParaRPr>
        </a:p>
      </dsp:txBody>
      <dsp:txXfrm>
        <a:off x="30985" y="2333485"/>
        <a:ext cx="2172185" cy="970221"/>
      </dsp:txXfrm>
    </dsp:sp>
    <dsp:sp modelId="{4E170240-DC6B-42BE-8C76-9F3260F11887}">
      <dsp:nvSpPr>
        <dsp:cNvPr id="0" name=""/>
        <dsp:cNvSpPr/>
      </dsp:nvSpPr>
      <dsp:spPr>
        <a:xfrm>
          <a:off x="2327123" y="2303300"/>
          <a:ext cx="2232555" cy="1030591"/>
        </a:xfrm>
        <a:prstGeom prst="roundRect">
          <a:avLst>
            <a:gd name="adj" fmla="val 10000"/>
          </a:avLst>
        </a:prstGeom>
        <a:solidFill>
          <a:srgbClr val="4FAC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>
              <a:latin typeface="Berlin Sans FB" panose="020E0602020502020306" pitchFamily="34" charset="0"/>
            </a:rPr>
            <a:t>Premier entrainement écrit</a:t>
          </a:r>
          <a:endParaRPr lang="fr-FR" sz="2100" kern="1200" dirty="0">
            <a:latin typeface="Berlin Sans FB" panose="020E0602020502020306" pitchFamily="34" charset="0"/>
          </a:endParaRPr>
        </a:p>
      </dsp:txBody>
      <dsp:txXfrm>
        <a:off x="2357308" y="2333485"/>
        <a:ext cx="2172185" cy="970221"/>
      </dsp:txXfrm>
    </dsp:sp>
    <dsp:sp modelId="{EB3D0950-5D4F-4F3B-995E-C3B858407DA2}">
      <dsp:nvSpPr>
        <dsp:cNvPr id="0" name=""/>
        <dsp:cNvSpPr/>
      </dsp:nvSpPr>
      <dsp:spPr>
        <a:xfrm>
          <a:off x="4747214" y="1151885"/>
          <a:ext cx="2232555" cy="1030591"/>
        </a:xfrm>
        <a:prstGeom prst="roundRect">
          <a:avLst>
            <a:gd name="adj" fmla="val 10000"/>
          </a:avLst>
        </a:prstGeom>
        <a:solidFill>
          <a:srgbClr val="33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>
              <a:latin typeface="Berlin Sans FB" panose="020E0602020502020306" pitchFamily="34" charset="0"/>
            </a:rPr>
            <a:t>Polycopiés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>
              <a:latin typeface="Berlin Sans FB" panose="020E0602020502020306" pitchFamily="34" charset="0"/>
            </a:rPr>
            <a:t>de cours</a:t>
          </a:r>
          <a:endParaRPr lang="fr-FR" sz="2500" kern="1200" dirty="0">
            <a:latin typeface="Berlin Sans FB" panose="020E0602020502020306" pitchFamily="34" charset="0"/>
          </a:endParaRPr>
        </a:p>
      </dsp:txBody>
      <dsp:txXfrm>
        <a:off x="4777399" y="1182070"/>
        <a:ext cx="2172185" cy="970221"/>
      </dsp:txXfrm>
    </dsp:sp>
    <dsp:sp modelId="{F6BC6230-B79C-40E7-9F32-63C9305F582E}">
      <dsp:nvSpPr>
        <dsp:cNvPr id="0" name=""/>
        <dsp:cNvSpPr/>
      </dsp:nvSpPr>
      <dsp:spPr>
        <a:xfrm>
          <a:off x="4747214" y="2303300"/>
          <a:ext cx="2232555" cy="1030591"/>
        </a:xfrm>
        <a:prstGeom prst="roundRect">
          <a:avLst>
            <a:gd name="adj" fmla="val 10000"/>
          </a:avLst>
        </a:prstGeom>
        <a:solidFill>
          <a:srgbClr val="1CAD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>
              <a:latin typeface="Berlin Sans FB" panose="020E0602020502020306" pitchFamily="34" charset="0"/>
            </a:rPr>
            <a:t>Repas et </a:t>
          </a:r>
          <a:r>
            <a:rPr lang="fr-FR" sz="2100" kern="1200" dirty="0" err="1" smtClean="0">
              <a:latin typeface="Berlin Sans FB" panose="020E0602020502020306" pitchFamily="34" charset="0"/>
            </a:rPr>
            <a:t>Tut’Soirée</a:t>
          </a:r>
          <a:endParaRPr lang="fr-FR" sz="2100" kern="1200" dirty="0">
            <a:latin typeface="Berlin Sans FB" panose="020E0602020502020306" pitchFamily="34" charset="0"/>
          </a:endParaRPr>
        </a:p>
      </dsp:txBody>
      <dsp:txXfrm>
        <a:off x="4777399" y="2333485"/>
        <a:ext cx="2172185" cy="9702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1BDC3-EDD6-4DA1-9359-3DD8DDCC57E4}">
      <dsp:nvSpPr>
        <dsp:cNvPr id="0" name=""/>
        <dsp:cNvSpPr/>
      </dsp:nvSpPr>
      <dsp:spPr>
        <a:xfrm>
          <a:off x="0" y="554127"/>
          <a:ext cx="582324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5BD5A7-8953-41D5-9FA4-E9BF1D6959A5}">
      <dsp:nvSpPr>
        <dsp:cNvPr id="0" name=""/>
        <dsp:cNvSpPr/>
      </dsp:nvSpPr>
      <dsp:spPr>
        <a:xfrm>
          <a:off x="291162" y="35008"/>
          <a:ext cx="4076268" cy="678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073" tIns="0" rIns="15407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latin typeface="Berlin Sans FB" panose="020E0602020502020306" pitchFamily="34" charset="0"/>
            </a:rPr>
            <a:t>Colles en amphithéâtre / en ligne</a:t>
          </a:r>
          <a:endParaRPr lang="fr-FR" sz="2000" kern="1200" dirty="0">
            <a:latin typeface="Berlin Sans FB" panose="020E0602020502020306" pitchFamily="34" charset="0"/>
          </a:endParaRPr>
        </a:p>
      </dsp:txBody>
      <dsp:txXfrm>
        <a:off x="324306" y="68152"/>
        <a:ext cx="4009980" cy="612672"/>
      </dsp:txXfrm>
    </dsp:sp>
    <dsp:sp modelId="{FADBD0FC-B3E2-4519-A9F6-7FD50F865553}">
      <dsp:nvSpPr>
        <dsp:cNvPr id="0" name=""/>
        <dsp:cNvSpPr/>
      </dsp:nvSpPr>
      <dsp:spPr>
        <a:xfrm>
          <a:off x="0" y="1417768"/>
          <a:ext cx="582324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22C349-14EA-4134-A68F-0D9E9D5D7F85}">
      <dsp:nvSpPr>
        <dsp:cNvPr id="0" name=""/>
        <dsp:cNvSpPr/>
      </dsp:nvSpPr>
      <dsp:spPr>
        <a:xfrm>
          <a:off x="323178" y="1085037"/>
          <a:ext cx="4076268" cy="67896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073" tIns="0" rIns="15407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latin typeface="Berlin Sans FB" panose="020E0602020502020306" pitchFamily="34" charset="0"/>
            </a:rPr>
            <a:t>Examens blancs</a:t>
          </a:r>
          <a:endParaRPr lang="fr-FR" sz="2000" kern="1200" dirty="0">
            <a:latin typeface="Berlin Sans FB" panose="020E0602020502020306" pitchFamily="34" charset="0"/>
          </a:endParaRPr>
        </a:p>
      </dsp:txBody>
      <dsp:txXfrm>
        <a:off x="356322" y="1118181"/>
        <a:ext cx="4009980" cy="612672"/>
      </dsp:txXfrm>
    </dsp:sp>
    <dsp:sp modelId="{426BAE77-D28B-4216-B0D0-30D9042ACAC6}">
      <dsp:nvSpPr>
        <dsp:cNvPr id="0" name=""/>
        <dsp:cNvSpPr/>
      </dsp:nvSpPr>
      <dsp:spPr>
        <a:xfrm>
          <a:off x="0" y="2260945"/>
          <a:ext cx="582324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97FD7D-0610-4B1D-BEA3-5B45220E386D}">
      <dsp:nvSpPr>
        <dsp:cNvPr id="0" name=""/>
        <dsp:cNvSpPr/>
      </dsp:nvSpPr>
      <dsp:spPr>
        <a:xfrm>
          <a:off x="291162" y="2070245"/>
          <a:ext cx="4076268" cy="6789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073" tIns="0" rIns="154073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>
              <a:latin typeface="Berlin Sans FB" panose="020E0602020502020306" pitchFamily="34" charset="0"/>
            </a:rPr>
            <a:t>Permanences à Nancy et Metz</a:t>
          </a:r>
          <a:endParaRPr lang="fr-FR" sz="2100" kern="1200" dirty="0">
            <a:latin typeface="Berlin Sans FB" panose="020E0602020502020306" pitchFamily="34" charset="0"/>
          </a:endParaRPr>
        </a:p>
      </dsp:txBody>
      <dsp:txXfrm>
        <a:off x="324306" y="2103389"/>
        <a:ext cx="4009980" cy="6126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C0F46-01C6-400C-8E71-E7DF08C8A4BB}">
      <dsp:nvSpPr>
        <dsp:cNvPr id="0" name=""/>
        <dsp:cNvSpPr/>
      </dsp:nvSpPr>
      <dsp:spPr>
        <a:xfrm>
          <a:off x="1985" y="0"/>
          <a:ext cx="3088443" cy="30224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Polycopiés complets et de qualité imprimés</a:t>
          </a:r>
          <a:endParaRPr lang="fr-FR" sz="2300" kern="1200" dirty="0"/>
        </a:p>
      </dsp:txBody>
      <dsp:txXfrm>
        <a:off x="1985" y="1208988"/>
        <a:ext cx="3088443" cy="1208988"/>
      </dsp:txXfrm>
    </dsp:sp>
    <dsp:sp modelId="{21744659-BEC9-47C1-9DDD-6598AB1CF342}">
      <dsp:nvSpPr>
        <dsp:cNvPr id="0" name=""/>
        <dsp:cNvSpPr/>
      </dsp:nvSpPr>
      <dsp:spPr>
        <a:xfrm>
          <a:off x="1042965" y="181348"/>
          <a:ext cx="1006482" cy="100648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3753BA5-EE8E-42BD-99FB-1263C41F3599}">
      <dsp:nvSpPr>
        <dsp:cNvPr id="0" name=""/>
        <dsp:cNvSpPr/>
      </dsp:nvSpPr>
      <dsp:spPr>
        <a:xfrm>
          <a:off x="3183081" y="0"/>
          <a:ext cx="3088443" cy="30224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Groupes de travail = séances de cours</a:t>
          </a:r>
          <a:endParaRPr lang="fr-FR" sz="2300" kern="1200" dirty="0"/>
        </a:p>
      </dsp:txBody>
      <dsp:txXfrm>
        <a:off x="3183081" y="1208988"/>
        <a:ext cx="3088443" cy="1208988"/>
      </dsp:txXfrm>
    </dsp:sp>
    <dsp:sp modelId="{0FB9B75F-2938-446D-BA00-903EA79AF2DF}">
      <dsp:nvSpPr>
        <dsp:cNvPr id="0" name=""/>
        <dsp:cNvSpPr/>
      </dsp:nvSpPr>
      <dsp:spPr>
        <a:xfrm>
          <a:off x="4224062" y="181348"/>
          <a:ext cx="1006482" cy="100648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18EF8A1-3BDC-4050-9B38-137A758220EF}">
      <dsp:nvSpPr>
        <dsp:cNvPr id="0" name=""/>
        <dsp:cNvSpPr/>
      </dsp:nvSpPr>
      <dsp:spPr>
        <a:xfrm>
          <a:off x="6364178" y="0"/>
          <a:ext cx="3088443" cy="30224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Parrainage</a:t>
          </a:r>
          <a:endParaRPr lang="fr-FR" sz="2300" kern="1200" dirty="0"/>
        </a:p>
      </dsp:txBody>
      <dsp:txXfrm>
        <a:off x="6364178" y="1208988"/>
        <a:ext cx="3088443" cy="1208988"/>
      </dsp:txXfrm>
    </dsp:sp>
    <dsp:sp modelId="{8ED0532C-69EF-43C8-A96B-0225EB8CBE46}">
      <dsp:nvSpPr>
        <dsp:cNvPr id="0" name=""/>
        <dsp:cNvSpPr/>
      </dsp:nvSpPr>
      <dsp:spPr>
        <a:xfrm>
          <a:off x="7405158" y="181348"/>
          <a:ext cx="1006482" cy="1006482"/>
        </a:xfrm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F1A5FE-53D6-4E10-B358-DAC7704365B1}">
      <dsp:nvSpPr>
        <dsp:cNvPr id="0" name=""/>
        <dsp:cNvSpPr/>
      </dsp:nvSpPr>
      <dsp:spPr>
        <a:xfrm>
          <a:off x="378184" y="2417976"/>
          <a:ext cx="8698238" cy="453370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1A42D5-8EC8-4A50-98EA-79D4AFE89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2C4553-6136-4463-9277-CB1F9EAE0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6EE0F5-3421-4216-A06C-D5749AC0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871C-A2CE-47C5-84A9-FEBEFDBBF1C1}" type="datetimeFigureOut">
              <a:rPr lang="fr-FR" smtClean="0"/>
              <a:t>10/02/2020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0849AF-939E-46F6-B7E7-7965CC53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67D8B8-9343-4C79-A03F-5F6909117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4B07-EE89-4481-BD04-BF8EBAEA9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434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B1989A-FB15-4C81-8760-DB5989427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17C9323-4371-4783-8C7E-F0D645E41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363A41-8D78-4D10-BF40-48C777579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871C-A2CE-47C5-84A9-FEBEFDBBF1C1}" type="datetimeFigureOut">
              <a:rPr lang="fr-FR" smtClean="0"/>
              <a:t>10/02/2020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006DED-5BE8-4A3C-825C-75D05AE58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C5E7B2-8D68-47CF-AEFC-ACBB0AB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4B07-EE89-4481-BD04-BF8EBAEA9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2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99B9496-1979-4FF0-AF4B-4248D76F46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1F14475-C12E-4D08-BCC0-709C6F451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774352-4DED-4634-8411-CCDBE8754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871C-A2CE-47C5-84A9-FEBEFDBBF1C1}" type="datetimeFigureOut">
              <a:rPr lang="fr-FR" smtClean="0"/>
              <a:t>10/02/2020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F213CD-EC34-4302-B4DE-9C969C911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AAB448-B218-415A-979E-C4F7F4E16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4B07-EE89-4481-BD04-BF8EBAEA9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1579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59A97F-DA09-4E2D-9D2D-52055FE13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47AE98-2BA2-42B7-9D50-27F68DE4C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D0E790-2A5A-46B6-B76F-FF7CE2E66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871C-A2CE-47C5-84A9-FEBEFDBBF1C1}" type="datetimeFigureOut">
              <a:rPr lang="fr-FR" smtClean="0"/>
              <a:t>10/02/2020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A8598D-A016-4BB2-8CE3-9FE5895CC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021E9E-F1A3-492F-90EB-4142E6D6A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4B07-EE89-4481-BD04-BF8EBAEA9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57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DC3BFD-C645-415A-B27F-209254105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C39B41-61C9-49F5-9892-12CD64F18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890166-848C-40A7-93FC-504A4D2F7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871C-A2CE-47C5-84A9-FEBEFDBBF1C1}" type="datetimeFigureOut">
              <a:rPr lang="fr-FR" smtClean="0"/>
              <a:t>10/02/2020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DB2633-898E-4585-8DF8-55AD9D041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382C79-4AF7-49A9-A965-99908ED1E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4B07-EE89-4481-BD04-BF8EBAEA9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364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185AB0-683B-4E99-A35E-3CC5F04E8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66FF1F-18D6-4267-9BED-451992390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B1F0247-543B-4436-A773-8094ED449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CFB85C-5109-4CCD-9384-AE8F487B8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871C-A2CE-47C5-84A9-FEBEFDBBF1C1}" type="datetimeFigureOut">
              <a:rPr lang="fr-FR" smtClean="0"/>
              <a:t>10/02/2020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BD2C55-9646-4CEB-BA38-8C227756E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3EE39C-BC22-421E-8CA4-9FC33965B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4B07-EE89-4481-BD04-BF8EBAEA9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29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2DBDFE-76D3-4B05-96A7-ED5E562DC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77A9BF-A7C8-4805-A10C-3C706BE6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E47E6D9-E576-4746-9798-3CACD39BB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94A46D-A3C7-496F-A83D-CFEF3F272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4A6BB8E-3417-4558-A9B9-EB8CDC7EC7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24B0AFF-0CBB-4A5E-866E-FB854A76E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871C-A2CE-47C5-84A9-FEBEFDBBF1C1}" type="datetimeFigureOut">
              <a:rPr lang="fr-FR" smtClean="0"/>
              <a:t>10/02/2020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642EDA8-133D-48B7-AA8D-48F9904DE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98E07D3-594C-4043-8FD1-31F1858F0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4B07-EE89-4481-BD04-BF8EBAEA9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479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27183B-02B0-442C-858D-ACF3151B4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A4C60D6-5E09-4283-90D4-FF610ECA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871C-A2CE-47C5-84A9-FEBEFDBBF1C1}" type="datetimeFigureOut">
              <a:rPr lang="fr-FR" smtClean="0"/>
              <a:t>10/02/2020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8F82E91-56E5-43BC-9CB5-5B10C3AC0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9DA16B-221B-4C48-B0E0-9E2C4139E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4B07-EE89-4481-BD04-BF8EBAEA9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744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06CD39B-A027-42FB-9F0C-E9B211604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871C-A2CE-47C5-84A9-FEBEFDBBF1C1}" type="datetimeFigureOut">
              <a:rPr lang="fr-FR" smtClean="0"/>
              <a:t>10/02/2020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AB86DCC-EED2-4F70-8301-0BA5A619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E713FE-79F4-45BB-B8D8-4DDBB793F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4B07-EE89-4481-BD04-BF8EBAEA9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9541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9DBA0-F08C-42E9-B431-886459989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22DA85-FAED-4085-BF13-9E24BABF3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C66CEB4-8537-4749-ACFF-B3EFDEB72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720EF6-E9CD-45E7-8DBD-46FF26CF4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871C-A2CE-47C5-84A9-FEBEFDBBF1C1}" type="datetimeFigureOut">
              <a:rPr lang="fr-FR" smtClean="0"/>
              <a:t>10/02/2020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8BF9470-87D1-42AB-B7D2-8D9D7A664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2384BA-686B-4769-9233-2A91D399C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4B07-EE89-4481-BD04-BF8EBAEA9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0396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EF18C1-F6DC-4CB9-BBB5-685788267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9CB2826-9E07-47F7-81E5-D653FC6249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6D03044-3069-4E00-ADBA-9D31FA252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C3F1AB-4BA6-4559-AA42-694E98C2D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871C-A2CE-47C5-84A9-FEBEFDBBF1C1}" type="datetimeFigureOut">
              <a:rPr lang="fr-FR" smtClean="0"/>
              <a:t>10/02/2020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79C6D5-FB2F-49A0-AD58-9A1018E3C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0F46E6-EE46-4849-840A-FCCA04963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A4B07-EE89-4481-BD04-BF8EBAEA9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89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7EDF025-E225-4437-A862-3B73CD22D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C38369-2C71-4249-964F-A05D90AA0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E75899-DEDB-488C-97DE-89217553C0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E871C-A2CE-47C5-84A9-FEBEFDBBF1C1}" type="datetimeFigureOut">
              <a:rPr lang="fr-FR" smtClean="0"/>
              <a:t>10/02/2020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BC103B-0B1C-4D7D-9791-84E8DBECF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440CDD-5776-43A5-8CBA-C224240B7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A4B07-EE89-4481-BD04-BF8EBAEA9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76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493" y="445845"/>
            <a:ext cx="7630393" cy="671609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000659" y="1991457"/>
            <a:ext cx="9789308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000" b="1" dirty="0">
                <a:solidFill>
                  <a:srgbClr val="D76B73"/>
                </a:solidFill>
                <a:latin typeface="Bahnschrift SemiCondensed" panose="020B0502040204020203" pitchFamily="34" charset="0"/>
              </a:rPr>
              <a:t>CONFERENCE </a:t>
            </a:r>
          </a:p>
          <a:p>
            <a:pPr algn="r"/>
            <a:r>
              <a:rPr lang="fr-FR" sz="6000" b="1" dirty="0">
                <a:solidFill>
                  <a:srgbClr val="D76B73"/>
                </a:solidFill>
                <a:latin typeface="Bahnschrift SemiCondensed" panose="020B0502040204020203" pitchFamily="34" charset="0"/>
              </a:rPr>
              <a:t>REFORME DE LA PACES</a:t>
            </a:r>
          </a:p>
          <a:p>
            <a:pPr algn="r"/>
            <a:r>
              <a:rPr lang="fr-FR" sz="65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Bienvenue !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979" y="56706"/>
            <a:ext cx="2485108" cy="139787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01" y="147493"/>
            <a:ext cx="1336943" cy="133694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2635" y="-500120"/>
            <a:ext cx="4429469" cy="249157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24" y="-142075"/>
            <a:ext cx="3156424" cy="177548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7"/>
          <a:srcRect l="45627" t="51237" r="44789" b="34540"/>
          <a:stretch/>
        </p:blipFill>
        <p:spPr>
          <a:xfrm>
            <a:off x="10481891" y="104845"/>
            <a:ext cx="1540915" cy="128632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/>
          <a:srcRect l="55417" t="61999" r="33500" b="21260"/>
          <a:stretch/>
        </p:blipFill>
        <p:spPr>
          <a:xfrm>
            <a:off x="6895313" y="0"/>
            <a:ext cx="1712027" cy="145457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/>
          <a:srcRect l="80166" t="32074" r="10000" b="47629"/>
          <a:stretch/>
        </p:blipFill>
        <p:spPr>
          <a:xfrm>
            <a:off x="8828047" y="23462"/>
            <a:ext cx="1212431" cy="140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1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B4E98-0792-44B8-B6C2-F9A8F4584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4967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Les objectifs de la Réforme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307A6C-6EA6-47B4-AC6A-368FB72C9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942" y="2567029"/>
            <a:ext cx="7090376" cy="3570511"/>
          </a:xfrm>
        </p:spPr>
        <p:txBody>
          <a:bodyPr>
            <a:normAutofit/>
          </a:bodyPr>
          <a:lstStyle/>
          <a:p>
            <a:r>
              <a:rPr lang="fr-FR" b="1" dirty="0"/>
              <a:t>Suppression</a:t>
            </a:r>
            <a:r>
              <a:rPr lang="fr-FR" dirty="0"/>
              <a:t> de la PACES et du Numerus Clausus</a:t>
            </a:r>
          </a:p>
          <a:p>
            <a:r>
              <a:rPr lang="fr-FR" b="1" dirty="0" smtClean="0"/>
              <a:t>Diversifier </a:t>
            </a:r>
            <a:r>
              <a:rPr lang="fr-FR" b="1" dirty="0"/>
              <a:t>les profils </a:t>
            </a:r>
            <a:r>
              <a:rPr lang="fr-FR" dirty="0"/>
              <a:t>des étudiants en Santé </a:t>
            </a:r>
            <a:r>
              <a:rPr lang="fr-FR" dirty="0" smtClean="0"/>
              <a:t>avec plusieurs </a:t>
            </a:r>
            <a:r>
              <a:rPr lang="fr-FR" dirty="0"/>
              <a:t>voies d’entrée</a:t>
            </a:r>
          </a:p>
          <a:p>
            <a:r>
              <a:rPr lang="fr-FR" b="1" dirty="0"/>
              <a:t>Changer</a:t>
            </a:r>
            <a:r>
              <a:rPr lang="fr-FR" dirty="0"/>
              <a:t> en partie les </a:t>
            </a:r>
            <a:r>
              <a:rPr lang="fr-FR" b="1" dirty="0"/>
              <a:t>modalités d’évaluation </a:t>
            </a:r>
            <a:r>
              <a:rPr lang="fr-FR" b="1" dirty="0" smtClean="0">
                <a:sym typeface="Wingdings" panose="05000000000000000000" pitchFamily="2" charset="2"/>
              </a:rPr>
              <a:t> </a:t>
            </a:r>
            <a:r>
              <a:rPr lang="fr-FR" dirty="0" smtClean="0"/>
              <a:t>COMPETENCES ≠ connaissances</a:t>
            </a:r>
            <a:endParaRPr lang="fr-FR" dirty="0"/>
          </a:p>
        </p:txBody>
      </p:sp>
      <p:pic>
        <p:nvPicPr>
          <p:cNvPr id="4" name="Image 3" descr="Une image contenant rouge, assis, jeu, blanc&#10;&#10;Description générée automatiquement">
            <a:extLst>
              <a:ext uri="{FF2B5EF4-FFF2-40B4-BE49-F238E27FC236}">
                <a16:creationId xmlns:a16="http://schemas.microsoft.com/office/drawing/2014/main" id="{D1962FDB-A1AD-4AF3-90C9-4D6AA487C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749" b="-1"/>
          <a:stretch/>
        </p:blipFill>
        <p:spPr>
          <a:xfrm>
            <a:off x="8521675" y="1689989"/>
            <a:ext cx="3135109" cy="3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1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e 50">
            <a:extLst>
              <a:ext uri="{FF2B5EF4-FFF2-40B4-BE49-F238E27FC236}">
                <a16:creationId xmlns:a16="http://schemas.microsoft.com/office/drawing/2014/main" id="{FE8A1502-91C4-4E17-96C3-260759C1FA1C}"/>
              </a:ext>
            </a:extLst>
          </p:cNvPr>
          <p:cNvGrpSpPr/>
          <p:nvPr/>
        </p:nvGrpSpPr>
        <p:grpSpPr>
          <a:xfrm>
            <a:off x="385894" y="1442907"/>
            <a:ext cx="10876150" cy="4590188"/>
            <a:chOff x="0" y="439504"/>
            <a:chExt cx="12134499" cy="5719425"/>
          </a:xfrm>
        </p:grpSpPr>
        <p:sp>
          <p:nvSpPr>
            <p:cNvPr id="29" name="Rectangle 120">
              <a:extLst>
                <a:ext uri="{FF2B5EF4-FFF2-40B4-BE49-F238E27FC236}">
                  <a16:creationId xmlns:a16="http://schemas.microsoft.com/office/drawing/2014/main" id="{59DC9AD1-14E8-4B5F-B847-881AC2B6AF1B}"/>
                </a:ext>
              </a:extLst>
            </p:cNvPr>
            <p:cNvSpPr/>
            <p:nvPr/>
          </p:nvSpPr>
          <p:spPr>
            <a:xfrm>
              <a:off x="9418484" y="5169421"/>
              <a:ext cx="843213" cy="497351"/>
            </a:xfrm>
            <a:prstGeom prst="rect">
              <a:avLst/>
            </a:prstGeom>
            <a:solidFill>
              <a:srgbClr val="00B05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100" b="1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Mineure Santé</a:t>
              </a:r>
            </a:p>
          </p:txBody>
        </p:sp>
        <p:sp>
          <p:nvSpPr>
            <p:cNvPr id="31" name="Rectangle 122">
              <a:extLst>
                <a:ext uri="{FF2B5EF4-FFF2-40B4-BE49-F238E27FC236}">
                  <a16:creationId xmlns:a16="http://schemas.microsoft.com/office/drawing/2014/main" id="{C292E8E0-2C17-4B68-BBE9-671AE706249D}"/>
                </a:ext>
              </a:extLst>
            </p:cNvPr>
            <p:cNvSpPr/>
            <p:nvPr/>
          </p:nvSpPr>
          <p:spPr>
            <a:xfrm>
              <a:off x="3029599" y="5203162"/>
              <a:ext cx="768772" cy="500743"/>
            </a:xfrm>
            <a:prstGeom prst="rect">
              <a:avLst/>
            </a:prstGeom>
            <a:solidFill>
              <a:srgbClr val="00B05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100" b="1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Mineure Santé</a:t>
              </a:r>
            </a:p>
          </p:txBody>
        </p: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12C129AD-6D9A-4EB5-B20D-27C675D4AB57}"/>
                </a:ext>
              </a:extLst>
            </p:cNvPr>
            <p:cNvGrpSpPr/>
            <p:nvPr/>
          </p:nvGrpSpPr>
          <p:grpSpPr>
            <a:xfrm>
              <a:off x="0" y="439504"/>
              <a:ext cx="12134499" cy="5719425"/>
              <a:chOff x="30687" y="775063"/>
              <a:chExt cx="12134499" cy="5719425"/>
            </a:xfrm>
          </p:grpSpPr>
          <p:sp>
            <p:nvSpPr>
              <p:cNvPr id="2" name="Rectangle à coins arrondis 4">
                <a:extLst>
                  <a:ext uri="{FF2B5EF4-FFF2-40B4-BE49-F238E27FC236}">
                    <a16:creationId xmlns:a16="http://schemas.microsoft.com/office/drawing/2014/main" id="{E419DC4C-4382-4AD8-B7AF-AC6A85CBE518}"/>
                  </a:ext>
                </a:extLst>
              </p:cNvPr>
              <p:cNvSpPr/>
              <p:nvPr/>
            </p:nvSpPr>
            <p:spPr>
              <a:xfrm>
                <a:off x="4362995" y="775063"/>
                <a:ext cx="2917374" cy="705395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00B0F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20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PARCOURSUP</a:t>
                </a:r>
              </a:p>
            </p:txBody>
          </p:sp>
          <p:cxnSp>
            <p:nvCxnSpPr>
              <p:cNvPr id="3" name="Connecteur droit avec flèche 9">
                <a:extLst>
                  <a:ext uri="{FF2B5EF4-FFF2-40B4-BE49-F238E27FC236}">
                    <a16:creationId xmlns:a16="http://schemas.microsoft.com/office/drawing/2014/main" id="{3A4A8CD0-9561-4EF2-B4C4-84DA762B0596}"/>
                  </a:ext>
                </a:extLst>
              </p:cNvPr>
              <p:cNvCxnSpPr/>
              <p:nvPr/>
            </p:nvCxnSpPr>
            <p:spPr>
              <a:xfrm flipH="1">
                <a:off x="2123465" y="1393371"/>
                <a:ext cx="3408883" cy="1419131"/>
              </a:xfrm>
              <a:prstGeom prst="straightConnector1">
                <a:avLst/>
              </a:prstGeom>
              <a:noFill/>
              <a:ln w="28575" cap="flat">
                <a:solidFill>
                  <a:srgbClr val="00B0F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4" name="Connecteur droit avec flèche 10">
                <a:extLst>
                  <a:ext uri="{FF2B5EF4-FFF2-40B4-BE49-F238E27FC236}">
                    <a16:creationId xmlns:a16="http://schemas.microsoft.com/office/drawing/2014/main" id="{153F9311-DDAE-4395-82C5-E92D8A8A6AF7}"/>
                  </a:ext>
                </a:extLst>
              </p:cNvPr>
              <p:cNvCxnSpPr/>
              <p:nvPr/>
            </p:nvCxnSpPr>
            <p:spPr>
              <a:xfrm>
                <a:off x="6045345" y="1393371"/>
                <a:ext cx="4118357" cy="1413087"/>
              </a:xfrm>
              <a:prstGeom prst="straightConnector1">
                <a:avLst/>
              </a:prstGeom>
              <a:noFill/>
              <a:ln w="28575" cap="flat">
                <a:solidFill>
                  <a:srgbClr val="00B0F0"/>
                </a:solidFill>
                <a:prstDash val="solid"/>
                <a:miter/>
                <a:tailEnd type="arrow"/>
              </a:ln>
            </p:spPr>
          </p:cxnSp>
          <p:sp>
            <p:nvSpPr>
              <p:cNvPr id="5" name="Rectangle à coins arrondis 15">
                <a:extLst>
                  <a:ext uri="{FF2B5EF4-FFF2-40B4-BE49-F238E27FC236}">
                    <a16:creationId xmlns:a16="http://schemas.microsoft.com/office/drawing/2014/main" id="{D2791D1B-BE67-4AAF-88D5-4A01EC0DD60D}"/>
                  </a:ext>
                </a:extLst>
              </p:cNvPr>
              <p:cNvSpPr/>
              <p:nvPr/>
            </p:nvSpPr>
            <p:spPr>
              <a:xfrm>
                <a:off x="8730764" y="1480459"/>
                <a:ext cx="2288176" cy="831665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00B05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400" b="1" i="0" u="sng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PASS</a:t>
                </a:r>
                <a:r>
                  <a:rPr lang="fr-FR" sz="14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 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4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Parcours Accès Santé Spécifique</a:t>
                </a:r>
              </a:p>
            </p:txBody>
          </p:sp>
          <p:sp>
            <p:nvSpPr>
              <p:cNvPr id="6" name="Rectangle à coins arrondis 19">
                <a:extLst>
                  <a:ext uri="{FF2B5EF4-FFF2-40B4-BE49-F238E27FC236}">
                    <a16:creationId xmlns:a16="http://schemas.microsoft.com/office/drawing/2014/main" id="{650B7795-8FA3-4FEC-BED8-2D75E9ACD0DE}"/>
                  </a:ext>
                </a:extLst>
              </p:cNvPr>
              <p:cNvSpPr/>
              <p:nvPr/>
            </p:nvSpPr>
            <p:spPr>
              <a:xfrm>
                <a:off x="554217" y="1480459"/>
                <a:ext cx="2288176" cy="831665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400" b="1" i="0" u="sng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L.AS 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Licence Accès Santé</a:t>
                </a:r>
              </a:p>
            </p:txBody>
          </p:sp>
          <p:sp>
            <p:nvSpPr>
              <p:cNvPr id="7" name="Rectangle 21">
                <a:extLst>
                  <a:ext uri="{FF2B5EF4-FFF2-40B4-BE49-F238E27FC236}">
                    <a16:creationId xmlns:a16="http://schemas.microsoft.com/office/drawing/2014/main" id="{469F8A26-D594-4F81-A198-E87A746C7CB0}"/>
                  </a:ext>
                </a:extLst>
              </p:cNvPr>
              <p:cNvSpPr/>
              <p:nvPr/>
            </p:nvSpPr>
            <p:spPr>
              <a:xfrm>
                <a:off x="607006" y="2812868"/>
                <a:ext cx="1426299" cy="500743"/>
              </a:xfrm>
              <a:prstGeom prst="rect">
                <a:avLst/>
              </a:pr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LICENCE 1 X (MAJEURE)</a:t>
                </a:r>
              </a:p>
            </p:txBody>
          </p:sp>
          <p:sp>
            <p:nvSpPr>
              <p:cNvPr id="8" name="Rectangle 22">
                <a:extLst>
                  <a:ext uri="{FF2B5EF4-FFF2-40B4-BE49-F238E27FC236}">
                    <a16:creationId xmlns:a16="http://schemas.microsoft.com/office/drawing/2014/main" id="{32F95632-319B-4132-95E5-009DEB9DA84B}"/>
                  </a:ext>
                </a:extLst>
              </p:cNvPr>
              <p:cNvSpPr/>
              <p:nvPr/>
            </p:nvSpPr>
            <p:spPr>
              <a:xfrm>
                <a:off x="2033726" y="2812868"/>
                <a:ext cx="775612" cy="500743"/>
              </a:xfrm>
              <a:prstGeom prst="rect">
                <a:avLst/>
              </a:prstGeom>
              <a:solidFill>
                <a:srgbClr val="00B05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Mineure Santé</a:t>
                </a:r>
              </a:p>
            </p:txBody>
          </p:sp>
          <p:sp>
            <p:nvSpPr>
              <p:cNvPr id="9" name="Rectangle 23">
                <a:extLst>
                  <a:ext uri="{FF2B5EF4-FFF2-40B4-BE49-F238E27FC236}">
                    <a16:creationId xmlns:a16="http://schemas.microsoft.com/office/drawing/2014/main" id="{46073DC4-1803-4905-89A6-8D2246256EA3}"/>
                  </a:ext>
                </a:extLst>
              </p:cNvPr>
              <p:cNvSpPr/>
              <p:nvPr/>
            </p:nvSpPr>
            <p:spPr>
              <a:xfrm>
                <a:off x="8730764" y="2812868"/>
                <a:ext cx="1657194" cy="500743"/>
              </a:xfrm>
              <a:prstGeom prst="rect">
                <a:avLst/>
              </a:prstGeom>
              <a:solidFill>
                <a:srgbClr val="00B05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MAJEURE SANTE</a:t>
                </a:r>
              </a:p>
            </p:txBody>
          </p:sp>
          <p:sp>
            <p:nvSpPr>
              <p:cNvPr id="10" name="Rectangle 24">
                <a:extLst>
                  <a:ext uri="{FF2B5EF4-FFF2-40B4-BE49-F238E27FC236}">
                    <a16:creationId xmlns:a16="http://schemas.microsoft.com/office/drawing/2014/main" id="{E595A436-2A89-4B42-A016-87747959AB76}"/>
                  </a:ext>
                </a:extLst>
              </p:cNvPr>
              <p:cNvSpPr/>
              <p:nvPr/>
            </p:nvSpPr>
            <p:spPr>
              <a:xfrm>
                <a:off x="10387958" y="2812868"/>
                <a:ext cx="898352" cy="500743"/>
              </a:xfrm>
              <a:prstGeom prst="rect">
                <a:avLst/>
              </a:pr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Mineure X</a:t>
                </a:r>
              </a:p>
            </p:txBody>
          </p:sp>
          <p:sp>
            <p:nvSpPr>
              <p:cNvPr id="11" name="Rectangle 35">
                <a:extLst>
                  <a:ext uri="{FF2B5EF4-FFF2-40B4-BE49-F238E27FC236}">
                    <a16:creationId xmlns:a16="http://schemas.microsoft.com/office/drawing/2014/main" id="{029DE80C-83BB-4AB6-92A2-ABFC3EB5233D}"/>
                  </a:ext>
                </a:extLst>
              </p:cNvPr>
              <p:cNvSpPr/>
              <p:nvPr/>
            </p:nvSpPr>
            <p:spPr>
              <a:xfrm>
                <a:off x="1649394" y="4226942"/>
                <a:ext cx="1420584" cy="500743"/>
              </a:xfrm>
              <a:prstGeom prst="rect">
                <a:avLst/>
              </a:pr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LICENCE 2 X (MAJEURE)</a:t>
                </a:r>
              </a:p>
            </p:txBody>
          </p:sp>
          <p:sp>
            <p:nvSpPr>
              <p:cNvPr id="12" name="Rectangle 36">
                <a:extLst>
                  <a:ext uri="{FF2B5EF4-FFF2-40B4-BE49-F238E27FC236}">
                    <a16:creationId xmlns:a16="http://schemas.microsoft.com/office/drawing/2014/main" id="{1366A144-4335-4FF7-8C85-DC4F6BE82236}"/>
                  </a:ext>
                </a:extLst>
              </p:cNvPr>
              <p:cNvSpPr/>
              <p:nvPr/>
            </p:nvSpPr>
            <p:spPr>
              <a:xfrm>
                <a:off x="3046607" y="4226942"/>
                <a:ext cx="775612" cy="500743"/>
              </a:xfrm>
              <a:prstGeom prst="rect">
                <a:avLst/>
              </a:prstGeom>
              <a:solidFill>
                <a:srgbClr val="00B05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Mineure Santé</a:t>
                </a:r>
              </a:p>
            </p:txBody>
          </p:sp>
          <p:sp>
            <p:nvSpPr>
              <p:cNvPr id="13" name="Rectangle 45">
                <a:extLst>
                  <a:ext uri="{FF2B5EF4-FFF2-40B4-BE49-F238E27FC236}">
                    <a16:creationId xmlns:a16="http://schemas.microsoft.com/office/drawing/2014/main" id="{E82F5731-DD2D-43D8-B944-AE93F6654BD2}"/>
                  </a:ext>
                </a:extLst>
              </p:cNvPr>
              <p:cNvSpPr/>
              <p:nvPr/>
            </p:nvSpPr>
            <p:spPr>
              <a:xfrm>
                <a:off x="7954475" y="4258543"/>
                <a:ext cx="1461147" cy="500743"/>
              </a:xfrm>
              <a:prstGeom prst="rect">
                <a:avLst/>
              </a:pr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LICENCE 2 X (MAJEURE)</a:t>
                </a:r>
              </a:p>
            </p:txBody>
          </p:sp>
          <p:sp>
            <p:nvSpPr>
              <p:cNvPr id="14" name="Rectangle 46">
                <a:extLst>
                  <a:ext uri="{FF2B5EF4-FFF2-40B4-BE49-F238E27FC236}">
                    <a16:creationId xmlns:a16="http://schemas.microsoft.com/office/drawing/2014/main" id="{E2DEB9A9-2535-42CF-94E5-A2F5507F8B92}"/>
                  </a:ext>
                </a:extLst>
              </p:cNvPr>
              <p:cNvSpPr/>
              <p:nvPr/>
            </p:nvSpPr>
            <p:spPr>
              <a:xfrm>
                <a:off x="9269839" y="4258022"/>
                <a:ext cx="843213" cy="500743"/>
              </a:xfrm>
              <a:prstGeom prst="rect">
                <a:avLst/>
              </a:prstGeom>
              <a:solidFill>
                <a:srgbClr val="00B05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Mineure Santé</a:t>
                </a:r>
              </a:p>
            </p:txBody>
          </p:sp>
          <p:cxnSp>
            <p:nvCxnSpPr>
              <p:cNvPr id="15" name="Connecteur droit avec flèche 57">
                <a:extLst>
                  <a:ext uri="{FF2B5EF4-FFF2-40B4-BE49-F238E27FC236}">
                    <a16:creationId xmlns:a16="http://schemas.microsoft.com/office/drawing/2014/main" id="{2654BCAC-6EFA-4231-91A9-157F53A8F76A}"/>
                  </a:ext>
                </a:extLst>
              </p:cNvPr>
              <p:cNvCxnSpPr/>
              <p:nvPr/>
            </p:nvCxnSpPr>
            <p:spPr>
              <a:xfrm>
                <a:off x="1806890" y="3209973"/>
                <a:ext cx="936831" cy="1016969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16" name="Connecteur droit avec flèche 62">
                <a:extLst>
                  <a:ext uri="{FF2B5EF4-FFF2-40B4-BE49-F238E27FC236}">
                    <a16:creationId xmlns:a16="http://schemas.microsoft.com/office/drawing/2014/main" id="{363C1224-C8EE-4337-8E31-4C5760BC3780}"/>
                  </a:ext>
                </a:extLst>
              </p:cNvPr>
              <p:cNvCxnSpPr/>
              <p:nvPr/>
            </p:nvCxnSpPr>
            <p:spPr>
              <a:xfrm flipH="1">
                <a:off x="9108274" y="3320021"/>
                <a:ext cx="795281" cy="975153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sp>
            <p:nvSpPr>
              <p:cNvPr id="17" name="ZoneTexte 63">
                <a:extLst>
                  <a:ext uri="{FF2B5EF4-FFF2-40B4-BE49-F238E27FC236}">
                    <a16:creationId xmlns:a16="http://schemas.microsoft.com/office/drawing/2014/main" id="{6959991E-3EFB-4DEE-8A1C-0C254134AD1E}"/>
                  </a:ext>
                </a:extLst>
              </p:cNvPr>
              <p:cNvSpPr txBox="1"/>
              <p:nvPr/>
            </p:nvSpPr>
            <p:spPr>
              <a:xfrm>
                <a:off x="1627814" y="3503962"/>
                <a:ext cx="1728270" cy="325969"/>
              </a:xfrm>
              <a:prstGeom prst="rect">
                <a:avLst/>
              </a:prstGeom>
              <a:gradFill>
                <a:gsLst>
                  <a:gs pos="0">
                    <a:srgbClr val="AFAFAF"/>
                  </a:gs>
                  <a:gs pos="100000">
                    <a:srgbClr val="A5A5A5"/>
                  </a:gs>
                </a:gsLst>
                <a:lin ang="5400000"/>
              </a:gradFill>
              <a:ln w="12701" cap="flat">
                <a:solidFill>
                  <a:srgbClr val="767171"/>
                </a:solidFill>
                <a:prstDash val="solid"/>
                <a:miter/>
              </a:ln>
              <a:effectLst>
                <a:outerShdw dist="19046" dir="5400000" algn="tl">
                  <a:srgbClr val="000000">
                    <a:alpha val="63000"/>
                  </a:srgbClr>
                </a:outerShdw>
              </a:effectLst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Validation à </a:t>
                </a:r>
                <a:r>
                  <a:rPr lang="fr-FR" sz="1100" b="0" i="0" u="none" strike="noStrike" kern="1200" cap="none" spc="0" baseline="0" dirty="0" smtClean="0">
                    <a:solidFill>
                      <a:srgbClr val="FFFFFF"/>
                    </a:solidFill>
                    <a:uFillTx/>
                    <a:latin typeface="Calibri"/>
                  </a:rPr>
                  <a:t>10/20</a:t>
                </a:r>
                <a:endParaRPr lang="fr-FR" sz="11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" name="ZoneTexte 64">
                <a:extLst>
                  <a:ext uri="{FF2B5EF4-FFF2-40B4-BE49-F238E27FC236}">
                    <a16:creationId xmlns:a16="http://schemas.microsoft.com/office/drawing/2014/main" id="{7F34DAFE-419A-4CDC-9A4C-A37DC6E97AEF}"/>
                  </a:ext>
                </a:extLst>
              </p:cNvPr>
              <p:cNvSpPr txBox="1"/>
              <p:nvPr/>
            </p:nvSpPr>
            <p:spPr>
              <a:xfrm>
                <a:off x="8389426" y="3528760"/>
                <a:ext cx="1723625" cy="536890"/>
              </a:xfrm>
              <a:prstGeom prst="rect">
                <a:avLst/>
              </a:prstGeom>
              <a:gradFill>
                <a:gsLst>
                  <a:gs pos="0">
                    <a:srgbClr val="AFAFAF"/>
                  </a:gs>
                  <a:gs pos="100000">
                    <a:srgbClr val="A5A5A5"/>
                  </a:gs>
                </a:gsLst>
                <a:lin ang="5400000"/>
              </a:gradFill>
              <a:ln w="12701" cap="flat">
                <a:solidFill>
                  <a:srgbClr val="767171"/>
                </a:solidFill>
                <a:prstDash val="solid"/>
                <a:miter/>
              </a:ln>
              <a:effectLst>
                <a:outerShdw dist="19046" dir="5400000" algn="tl">
                  <a:srgbClr val="000000">
                    <a:alpha val="63000"/>
                  </a:srgbClr>
                </a:outerShdw>
              </a:effectLst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Validation à 10/20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b="0" i="0" u="none" strike="noStrike" kern="1200" cap="none" spc="0" baseline="0" dirty="0" smtClean="0">
                    <a:solidFill>
                      <a:srgbClr val="FFFFFF"/>
                    </a:solidFill>
                    <a:uFillTx/>
                    <a:latin typeface="Calibri"/>
                  </a:rPr>
                  <a:t>EXAMEN du DOSSIER</a:t>
                </a:r>
                <a:endParaRPr lang="fr-FR" sz="11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  <p:cxnSp>
            <p:nvCxnSpPr>
              <p:cNvPr id="19" name="Connecteur droit avec flèche 65">
                <a:extLst>
                  <a:ext uri="{FF2B5EF4-FFF2-40B4-BE49-F238E27FC236}">
                    <a16:creationId xmlns:a16="http://schemas.microsoft.com/office/drawing/2014/main" id="{DB037A4D-3A5D-47B9-891C-8666A65EF031}"/>
                  </a:ext>
                </a:extLst>
              </p:cNvPr>
              <p:cNvCxnSpPr>
                <a:stCxn id="9" idx="1"/>
              </p:cNvCxnSpPr>
              <p:nvPr/>
            </p:nvCxnSpPr>
            <p:spPr>
              <a:xfrm flipH="1" flipV="1">
                <a:off x="6986912" y="2880268"/>
                <a:ext cx="1743852" cy="182971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20" name="Connecteur droit avec flèche 69">
                <a:extLst>
                  <a:ext uri="{FF2B5EF4-FFF2-40B4-BE49-F238E27FC236}">
                    <a16:creationId xmlns:a16="http://schemas.microsoft.com/office/drawing/2014/main" id="{07B23639-F900-4A2F-A738-B30D74136908}"/>
                  </a:ext>
                </a:extLst>
              </p:cNvPr>
              <p:cNvCxnSpPr>
                <a:stCxn id="8" idx="3"/>
              </p:cNvCxnSpPr>
              <p:nvPr/>
            </p:nvCxnSpPr>
            <p:spPr>
              <a:xfrm flipV="1">
                <a:off x="2809338" y="2880268"/>
                <a:ext cx="1853279" cy="182971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21" name="Connecteur droit avec flèche 78">
                <a:extLst>
                  <a:ext uri="{FF2B5EF4-FFF2-40B4-BE49-F238E27FC236}">
                    <a16:creationId xmlns:a16="http://schemas.microsoft.com/office/drawing/2014/main" id="{D00E5B13-2CAC-4C8F-BAF4-FD1E310BAD23}"/>
                  </a:ext>
                </a:extLst>
              </p:cNvPr>
              <p:cNvCxnSpPr>
                <a:stCxn id="12" idx="3"/>
              </p:cNvCxnSpPr>
              <p:nvPr/>
            </p:nvCxnSpPr>
            <p:spPr>
              <a:xfrm flipV="1">
                <a:off x="3822219" y="2880268"/>
                <a:ext cx="840398" cy="1597045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22" name="Connecteur droit avec flèche 84">
                <a:extLst>
                  <a:ext uri="{FF2B5EF4-FFF2-40B4-BE49-F238E27FC236}">
                    <a16:creationId xmlns:a16="http://schemas.microsoft.com/office/drawing/2014/main" id="{40B8E657-A2DD-4D26-8015-C2AE900B0613}"/>
                  </a:ext>
                </a:extLst>
              </p:cNvPr>
              <p:cNvCxnSpPr>
                <a:stCxn id="13" idx="1"/>
              </p:cNvCxnSpPr>
              <p:nvPr/>
            </p:nvCxnSpPr>
            <p:spPr>
              <a:xfrm flipH="1" flipV="1">
                <a:off x="6986912" y="2880268"/>
                <a:ext cx="967563" cy="1628647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sp>
            <p:nvSpPr>
              <p:cNvPr id="23" name="Rectangle à coins arrondis 91">
                <a:extLst>
                  <a:ext uri="{FF2B5EF4-FFF2-40B4-BE49-F238E27FC236}">
                    <a16:creationId xmlns:a16="http://schemas.microsoft.com/office/drawing/2014/main" id="{4CA6DFE6-B437-4E7B-9E1C-E198FA164DBE}"/>
                  </a:ext>
                </a:extLst>
              </p:cNvPr>
              <p:cNvSpPr/>
              <p:nvPr/>
            </p:nvSpPr>
            <p:spPr>
              <a:xfrm>
                <a:off x="4957931" y="5789093"/>
                <a:ext cx="1746037" cy="705395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FF0000"/>
              </a:solidFill>
              <a:ln w="38103" cap="flat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4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Etudes de santé (MMOPKEP)*</a:t>
                </a:r>
              </a:p>
            </p:txBody>
          </p:sp>
          <p:cxnSp>
            <p:nvCxnSpPr>
              <p:cNvPr id="24" name="Connecteur droit avec flèche 101">
                <a:extLst>
                  <a:ext uri="{FF2B5EF4-FFF2-40B4-BE49-F238E27FC236}">
                    <a16:creationId xmlns:a16="http://schemas.microsoft.com/office/drawing/2014/main" id="{671920DF-3A40-4646-8AAB-152AEF52DEE7}"/>
                  </a:ext>
                </a:extLst>
              </p:cNvPr>
              <p:cNvCxnSpPr/>
              <p:nvPr/>
            </p:nvCxnSpPr>
            <p:spPr>
              <a:xfrm>
                <a:off x="10199373" y="3306827"/>
                <a:ext cx="959772" cy="946925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25" name="Connecteur droit avec flèche 112">
                <a:extLst>
                  <a:ext uri="{FF2B5EF4-FFF2-40B4-BE49-F238E27FC236}">
                    <a16:creationId xmlns:a16="http://schemas.microsoft.com/office/drawing/2014/main" id="{AA4A1386-0B25-4BFD-9B36-D2F4B82011E6}"/>
                  </a:ext>
                </a:extLst>
              </p:cNvPr>
              <p:cNvCxnSpPr>
                <a:cxnSpLocks/>
                <a:stCxn id="46" idx="2"/>
                <a:endCxn id="36" idx="0"/>
              </p:cNvCxnSpPr>
              <p:nvPr/>
            </p:nvCxnSpPr>
            <p:spPr>
              <a:xfrm flipH="1">
                <a:off x="4935071" y="3577542"/>
                <a:ext cx="878161" cy="1063220"/>
              </a:xfrm>
              <a:prstGeom prst="straightConnector1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miter/>
                <a:tailEnd type="arrow"/>
              </a:ln>
            </p:spPr>
          </p:cxnSp>
          <p:sp>
            <p:nvSpPr>
              <p:cNvPr id="26" name="ZoneTexte 117">
                <a:extLst>
                  <a:ext uri="{FF2B5EF4-FFF2-40B4-BE49-F238E27FC236}">
                    <a16:creationId xmlns:a16="http://schemas.microsoft.com/office/drawing/2014/main" id="{B06CCB6D-FE93-47CA-9143-66F1F041C406}"/>
                  </a:ext>
                </a:extLst>
              </p:cNvPr>
              <p:cNvSpPr txBox="1"/>
              <p:nvPr/>
            </p:nvSpPr>
            <p:spPr>
              <a:xfrm>
                <a:off x="10192032" y="3633624"/>
                <a:ext cx="1386119" cy="325969"/>
              </a:xfrm>
              <a:prstGeom prst="rect">
                <a:avLst/>
              </a:prstGeom>
              <a:gradFill>
                <a:gsLst>
                  <a:gs pos="0">
                    <a:srgbClr val="AFAFAF"/>
                  </a:gs>
                  <a:gs pos="100000">
                    <a:srgbClr val="A5A5A5"/>
                  </a:gs>
                </a:gsLst>
                <a:lin ang="5400000"/>
              </a:gradFill>
              <a:ln w="12701" cap="flat">
                <a:solidFill>
                  <a:srgbClr val="767171"/>
                </a:solidFill>
                <a:prstDash val="solid"/>
                <a:miter/>
              </a:ln>
              <a:effectLst>
                <a:outerShdw dist="19046" dir="5400000" algn="tl">
                  <a:srgbClr val="000000">
                    <a:alpha val="63000"/>
                  </a:srgbClr>
                </a:outerShdw>
              </a:effectLst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Année invalidée</a:t>
                </a:r>
              </a:p>
            </p:txBody>
          </p:sp>
          <p:sp>
            <p:nvSpPr>
              <p:cNvPr id="27" name="Rectangle à coins arrondis 118">
                <a:extLst>
                  <a:ext uri="{FF2B5EF4-FFF2-40B4-BE49-F238E27FC236}">
                    <a16:creationId xmlns:a16="http://schemas.microsoft.com/office/drawing/2014/main" id="{72FEAF9C-E85A-4C06-889A-1C268F2A4A5B}"/>
                  </a:ext>
                </a:extLst>
              </p:cNvPr>
              <p:cNvSpPr/>
              <p:nvPr/>
            </p:nvSpPr>
            <p:spPr>
              <a:xfrm>
                <a:off x="10192030" y="4254136"/>
                <a:ext cx="1973156" cy="975363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00B0F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PARCOURSUP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Pas de redoublement possible</a:t>
                </a:r>
              </a:p>
            </p:txBody>
          </p:sp>
          <p:sp>
            <p:nvSpPr>
              <p:cNvPr id="28" name="Rectangle 119">
                <a:extLst>
                  <a:ext uri="{FF2B5EF4-FFF2-40B4-BE49-F238E27FC236}">
                    <a16:creationId xmlns:a16="http://schemas.microsoft.com/office/drawing/2014/main" id="{129031B0-B54D-4F2F-932B-F31C883460B5}"/>
                  </a:ext>
                </a:extLst>
              </p:cNvPr>
              <p:cNvSpPr/>
              <p:nvPr/>
            </p:nvSpPr>
            <p:spPr>
              <a:xfrm>
                <a:off x="7988024" y="5501076"/>
                <a:ext cx="1461147" cy="501255"/>
              </a:xfrm>
              <a:prstGeom prst="rect">
                <a:avLst/>
              </a:pr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LICENCE 3 X (MAJEURE)</a:t>
                </a:r>
              </a:p>
            </p:txBody>
          </p:sp>
          <p:sp>
            <p:nvSpPr>
              <p:cNvPr id="30" name="Rectangle 121">
                <a:extLst>
                  <a:ext uri="{FF2B5EF4-FFF2-40B4-BE49-F238E27FC236}">
                    <a16:creationId xmlns:a16="http://schemas.microsoft.com/office/drawing/2014/main" id="{7A28367F-D282-4FC4-A53D-EEF9C8804EA6}"/>
                  </a:ext>
                </a:extLst>
              </p:cNvPr>
              <p:cNvSpPr/>
              <p:nvPr/>
            </p:nvSpPr>
            <p:spPr>
              <a:xfrm>
                <a:off x="1649394" y="5538721"/>
                <a:ext cx="1420584" cy="500743"/>
              </a:xfrm>
              <a:prstGeom prst="rect">
                <a:avLst/>
              </a:pr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LICENCE 3 X (MAJEURE)</a:t>
                </a:r>
              </a:p>
            </p:txBody>
          </p:sp>
          <p:cxnSp>
            <p:nvCxnSpPr>
              <p:cNvPr id="32" name="Connecteur droit avec flèche 124">
                <a:extLst>
                  <a:ext uri="{FF2B5EF4-FFF2-40B4-BE49-F238E27FC236}">
                    <a16:creationId xmlns:a16="http://schemas.microsoft.com/office/drawing/2014/main" id="{03EABB6F-3DA9-4BF1-BD81-A833D836A6B1}"/>
                  </a:ext>
                </a:extLst>
              </p:cNvPr>
              <p:cNvCxnSpPr/>
              <p:nvPr/>
            </p:nvCxnSpPr>
            <p:spPr>
              <a:xfrm>
                <a:off x="2697864" y="4727685"/>
                <a:ext cx="0" cy="811036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33" name="Connecteur droit avec flèche 125">
                <a:extLst>
                  <a:ext uri="{FF2B5EF4-FFF2-40B4-BE49-F238E27FC236}">
                    <a16:creationId xmlns:a16="http://schemas.microsoft.com/office/drawing/2014/main" id="{4A2F3D6B-E9BF-4901-9AE7-26BF67580116}"/>
                  </a:ext>
                </a:extLst>
              </p:cNvPr>
              <p:cNvCxnSpPr/>
              <p:nvPr/>
            </p:nvCxnSpPr>
            <p:spPr>
              <a:xfrm>
                <a:off x="9075666" y="4741090"/>
                <a:ext cx="0" cy="784217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34" name="Connecteur droit avec flèche 130">
                <a:extLst>
                  <a:ext uri="{FF2B5EF4-FFF2-40B4-BE49-F238E27FC236}">
                    <a16:creationId xmlns:a16="http://schemas.microsoft.com/office/drawing/2014/main" id="{B2C145A3-3D63-4D51-A8C9-5611D5EE0069}"/>
                  </a:ext>
                </a:extLst>
              </p:cNvPr>
              <p:cNvCxnSpPr>
                <a:cxnSpLocks/>
                <a:stCxn id="31" idx="3"/>
              </p:cNvCxnSpPr>
              <p:nvPr/>
            </p:nvCxnSpPr>
            <p:spPr>
              <a:xfrm flipV="1">
                <a:off x="3829058" y="2888356"/>
                <a:ext cx="815555" cy="2900737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35" name="Connecteur droit avec flèche 133">
                <a:extLst>
                  <a:ext uri="{FF2B5EF4-FFF2-40B4-BE49-F238E27FC236}">
                    <a16:creationId xmlns:a16="http://schemas.microsoft.com/office/drawing/2014/main" id="{15F0BB39-F533-424D-A5A9-F6F89D8FF2FB}"/>
                  </a:ext>
                </a:extLst>
              </p:cNvPr>
              <p:cNvCxnSpPr>
                <a:stCxn id="28" idx="1"/>
              </p:cNvCxnSpPr>
              <p:nvPr/>
            </p:nvCxnSpPr>
            <p:spPr>
              <a:xfrm flipH="1" flipV="1">
                <a:off x="6986912" y="2880268"/>
                <a:ext cx="1001112" cy="2871436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sp>
            <p:nvSpPr>
              <p:cNvPr id="36" name="ZoneTexte 138">
                <a:extLst>
                  <a:ext uri="{FF2B5EF4-FFF2-40B4-BE49-F238E27FC236}">
                    <a16:creationId xmlns:a16="http://schemas.microsoft.com/office/drawing/2014/main" id="{3EB3B157-5356-46FB-BEBC-DFDC9B15A01F}"/>
                  </a:ext>
                </a:extLst>
              </p:cNvPr>
              <p:cNvSpPr txBox="1"/>
              <p:nvPr/>
            </p:nvSpPr>
            <p:spPr>
              <a:xfrm>
                <a:off x="4257967" y="4640762"/>
                <a:ext cx="1354207" cy="920384"/>
              </a:xfrm>
              <a:prstGeom prst="rect">
                <a:avLst/>
              </a:prstGeom>
              <a:solidFill>
                <a:srgbClr val="7030A0"/>
              </a:solidFill>
              <a:ln w="12701" cap="flat">
                <a:solidFill>
                  <a:srgbClr val="767171"/>
                </a:solidFill>
                <a:prstDash val="solid"/>
                <a:miter/>
              </a:ln>
              <a:effectLst>
                <a:outerShdw dist="19046" dir="5400000" algn="tl">
                  <a:srgbClr val="000000">
                    <a:alpha val="63000"/>
                  </a:srgbClr>
                </a:outerShdw>
              </a:effectLst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400" b="0" i="0" u="none" strike="noStrike" kern="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2</a:t>
                </a:r>
                <a:r>
                  <a:rPr lang="fr-FR" sz="1400" b="0" i="0" u="none" strike="noStrike" kern="0" cap="none" spc="0" baseline="30000" dirty="0">
                    <a:solidFill>
                      <a:srgbClr val="FFFFFF"/>
                    </a:solidFill>
                    <a:uFillTx/>
                    <a:latin typeface="Calibri"/>
                  </a:rPr>
                  <a:t>e</a:t>
                </a:r>
                <a:r>
                  <a:rPr lang="fr-FR" sz="1400" b="0" i="0" u="none" strike="noStrike" kern="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groupe d’épreuves : Oraux</a:t>
                </a:r>
                <a:endParaRPr lang="fr-FR" sz="14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  <p:cxnSp>
            <p:nvCxnSpPr>
              <p:cNvPr id="37" name="Connecteur droit avec flèche 141">
                <a:extLst>
                  <a:ext uri="{FF2B5EF4-FFF2-40B4-BE49-F238E27FC236}">
                    <a16:creationId xmlns:a16="http://schemas.microsoft.com/office/drawing/2014/main" id="{77198056-81B0-481C-9713-1A4D9147E31A}"/>
                  </a:ext>
                </a:extLst>
              </p:cNvPr>
              <p:cNvCxnSpPr>
                <a:cxnSpLocks/>
                <a:stCxn id="36" idx="2"/>
                <a:endCxn id="23" idx="0"/>
              </p:cNvCxnSpPr>
              <p:nvPr/>
            </p:nvCxnSpPr>
            <p:spPr>
              <a:xfrm>
                <a:off x="4935071" y="5561146"/>
                <a:ext cx="895879" cy="227947"/>
              </a:xfrm>
              <a:prstGeom prst="straightConnector1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miter/>
                <a:tailEnd type="arrow"/>
              </a:ln>
            </p:spPr>
          </p:cxnSp>
          <p:sp>
            <p:nvSpPr>
              <p:cNvPr id="38" name="Rectangle à coins arrondis 174">
                <a:extLst>
                  <a:ext uri="{FF2B5EF4-FFF2-40B4-BE49-F238E27FC236}">
                    <a16:creationId xmlns:a16="http://schemas.microsoft.com/office/drawing/2014/main" id="{BCBC3376-23C2-4C7A-88D7-EA6ED51A313F}"/>
                  </a:ext>
                </a:extLst>
              </p:cNvPr>
              <p:cNvSpPr/>
              <p:nvPr/>
            </p:nvSpPr>
            <p:spPr>
              <a:xfrm>
                <a:off x="30687" y="4194910"/>
                <a:ext cx="1454170" cy="975363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00B0F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PARCOURSUP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Redoublement possible</a:t>
                </a:r>
              </a:p>
            </p:txBody>
          </p:sp>
          <p:cxnSp>
            <p:nvCxnSpPr>
              <p:cNvPr id="39" name="Connecteur droit avec flèche 185">
                <a:extLst>
                  <a:ext uri="{FF2B5EF4-FFF2-40B4-BE49-F238E27FC236}">
                    <a16:creationId xmlns:a16="http://schemas.microsoft.com/office/drawing/2014/main" id="{4F737F24-741E-43A0-80A2-E63ADCADCFA7}"/>
                  </a:ext>
                </a:extLst>
              </p:cNvPr>
              <p:cNvCxnSpPr>
                <a:cxnSpLocks/>
                <a:endCxn id="38" idx="0"/>
              </p:cNvCxnSpPr>
              <p:nvPr/>
            </p:nvCxnSpPr>
            <p:spPr>
              <a:xfrm flipH="1">
                <a:off x="757772" y="3320021"/>
                <a:ext cx="753300" cy="874889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sp>
            <p:nvSpPr>
              <p:cNvPr id="40" name="ZoneTexte 192">
                <a:extLst>
                  <a:ext uri="{FF2B5EF4-FFF2-40B4-BE49-F238E27FC236}">
                    <a16:creationId xmlns:a16="http://schemas.microsoft.com/office/drawing/2014/main" id="{9A35483E-08F0-48B4-8E16-3B03E959813F}"/>
                  </a:ext>
                </a:extLst>
              </p:cNvPr>
              <p:cNvSpPr txBox="1"/>
              <p:nvPr/>
            </p:nvSpPr>
            <p:spPr>
              <a:xfrm>
                <a:off x="166668" y="3630021"/>
                <a:ext cx="1329298" cy="329572"/>
              </a:xfrm>
              <a:prstGeom prst="rect">
                <a:avLst/>
              </a:prstGeom>
              <a:gradFill>
                <a:gsLst>
                  <a:gs pos="0">
                    <a:srgbClr val="AFAFAF"/>
                  </a:gs>
                  <a:gs pos="100000">
                    <a:srgbClr val="A5A5A5"/>
                  </a:gs>
                </a:gsLst>
                <a:lin ang="5400000"/>
              </a:gradFill>
              <a:ln w="12701" cap="flat">
                <a:solidFill>
                  <a:srgbClr val="767171"/>
                </a:solidFill>
                <a:prstDash val="solid"/>
                <a:miter/>
              </a:ln>
              <a:effectLst>
                <a:outerShdw dist="19046" dir="5400000" algn="tl">
                  <a:srgbClr val="000000">
                    <a:alpha val="63000"/>
                  </a:srgbClr>
                </a:outerShdw>
              </a:effectLst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Année invalidée</a:t>
                </a:r>
              </a:p>
            </p:txBody>
          </p:sp>
          <p:cxnSp>
            <p:nvCxnSpPr>
              <p:cNvPr id="41" name="Connecteur droit avec flèche 112">
                <a:extLst>
                  <a:ext uri="{FF2B5EF4-FFF2-40B4-BE49-F238E27FC236}">
                    <a16:creationId xmlns:a16="http://schemas.microsoft.com/office/drawing/2014/main" id="{1451C02B-2D70-43A5-BD33-028657A21289}"/>
                  </a:ext>
                </a:extLst>
              </p:cNvPr>
              <p:cNvCxnSpPr>
                <a:cxnSpLocks/>
                <a:stCxn id="46" idx="2"/>
                <a:endCxn id="42" idx="0"/>
              </p:cNvCxnSpPr>
              <p:nvPr/>
            </p:nvCxnSpPr>
            <p:spPr>
              <a:xfrm>
                <a:off x="5813233" y="3577542"/>
                <a:ext cx="856305" cy="1298842"/>
              </a:xfrm>
              <a:prstGeom prst="straightConnector1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miter/>
                <a:tailEnd type="arrow"/>
              </a:ln>
            </p:spPr>
          </p:cxnSp>
          <p:sp>
            <p:nvSpPr>
              <p:cNvPr id="42" name="ZoneTexte 138">
                <a:extLst>
                  <a:ext uri="{FF2B5EF4-FFF2-40B4-BE49-F238E27FC236}">
                    <a16:creationId xmlns:a16="http://schemas.microsoft.com/office/drawing/2014/main" id="{D94ADE65-CEB8-42AC-9116-D67E74E630C5}"/>
                  </a:ext>
                </a:extLst>
              </p:cNvPr>
              <p:cNvSpPr txBox="1"/>
              <p:nvPr/>
            </p:nvSpPr>
            <p:spPr>
              <a:xfrm>
                <a:off x="6019350" y="4876384"/>
                <a:ext cx="1300375" cy="383494"/>
              </a:xfrm>
              <a:prstGeom prst="rect">
                <a:avLst/>
              </a:prstGeom>
              <a:solidFill>
                <a:srgbClr val="7030A0"/>
              </a:solidFill>
              <a:ln w="12701" cap="flat">
                <a:solidFill>
                  <a:srgbClr val="767171"/>
                </a:solidFill>
                <a:prstDash val="solid"/>
                <a:miter/>
              </a:ln>
              <a:effectLst>
                <a:outerShdw dist="19046" dir="5400000" algn="tl">
                  <a:srgbClr val="000000">
                    <a:alpha val="63000"/>
                  </a:srgbClr>
                </a:outerShdw>
              </a:effectLst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400" b="0" i="0" u="none" strike="noStrike" kern="0" cap="none" spc="0" baseline="0" dirty="0" smtClean="0">
                    <a:solidFill>
                      <a:srgbClr val="FFFFFF"/>
                    </a:solidFill>
                    <a:uFillTx/>
                    <a:latin typeface="Calibri"/>
                  </a:rPr>
                  <a:t>Primo-admis</a:t>
                </a:r>
                <a:endParaRPr lang="fr-FR" sz="14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  <p:cxnSp>
            <p:nvCxnSpPr>
              <p:cNvPr id="43" name="Connecteur droit avec flèche 112">
                <a:extLst>
                  <a:ext uri="{FF2B5EF4-FFF2-40B4-BE49-F238E27FC236}">
                    <a16:creationId xmlns:a16="http://schemas.microsoft.com/office/drawing/2014/main" id="{9E6460ED-B111-40CF-894F-6E18ECCCADBC}"/>
                  </a:ext>
                </a:extLst>
              </p:cNvPr>
              <p:cNvCxnSpPr>
                <a:cxnSpLocks/>
                <a:stCxn id="42" idx="2"/>
                <a:endCxn id="23" idx="0"/>
              </p:cNvCxnSpPr>
              <p:nvPr/>
            </p:nvCxnSpPr>
            <p:spPr>
              <a:xfrm flipH="1">
                <a:off x="5830950" y="5259878"/>
                <a:ext cx="838588" cy="529215"/>
              </a:xfrm>
              <a:prstGeom prst="straightConnector1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miter/>
                <a:tailEnd type="arrow"/>
              </a:ln>
            </p:spPr>
          </p:cxnSp>
          <p:sp>
            <p:nvSpPr>
              <p:cNvPr id="44" name="ZoneTexte 63">
                <a:extLst>
                  <a:ext uri="{FF2B5EF4-FFF2-40B4-BE49-F238E27FC236}">
                    <a16:creationId xmlns:a16="http://schemas.microsoft.com/office/drawing/2014/main" id="{890373FD-1DD4-4CE3-AF30-8E7D08BE563A}"/>
                  </a:ext>
                </a:extLst>
              </p:cNvPr>
              <p:cNvSpPr txBox="1"/>
              <p:nvPr/>
            </p:nvSpPr>
            <p:spPr>
              <a:xfrm>
                <a:off x="5885029" y="4017592"/>
                <a:ext cx="1082801" cy="536890"/>
              </a:xfrm>
              <a:prstGeom prst="rect">
                <a:avLst/>
              </a:prstGeom>
              <a:gradFill>
                <a:gsLst>
                  <a:gs pos="0">
                    <a:srgbClr val="AFAFAF"/>
                  </a:gs>
                  <a:gs pos="100000">
                    <a:srgbClr val="A5A5A5"/>
                  </a:gs>
                </a:gsLst>
                <a:lin ang="5400000"/>
              </a:gradFill>
              <a:ln w="12701" cap="flat">
                <a:solidFill>
                  <a:srgbClr val="767171"/>
                </a:solidFill>
                <a:prstDash val="solid"/>
                <a:miter/>
              </a:ln>
              <a:effectLst>
                <a:outerShdw dist="19046" dir="5400000" algn="tl">
                  <a:srgbClr val="000000">
                    <a:alpha val="63000"/>
                  </a:srgbClr>
                </a:outerShdw>
              </a:effectLst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kern="0" dirty="0" smtClean="0">
                    <a:solidFill>
                      <a:srgbClr val="FFFFFF"/>
                    </a:solidFill>
                    <a:latin typeface="Calibri"/>
                  </a:rPr>
                  <a:t>50% des PASS et L.AS admis</a:t>
                </a:r>
              </a:p>
            </p:txBody>
          </p:sp>
          <p:sp>
            <p:nvSpPr>
              <p:cNvPr id="45" name="Rectangle 21">
                <a:extLst>
                  <a:ext uri="{FF2B5EF4-FFF2-40B4-BE49-F238E27FC236}">
                    <a16:creationId xmlns:a16="http://schemas.microsoft.com/office/drawing/2014/main" id="{79C73B0C-B47E-41DE-8382-E070AF7FB708}"/>
                  </a:ext>
                </a:extLst>
              </p:cNvPr>
              <p:cNvSpPr/>
              <p:nvPr/>
            </p:nvSpPr>
            <p:spPr>
              <a:xfrm>
                <a:off x="4669456" y="2312124"/>
                <a:ext cx="2283906" cy="568144"/>
              </a:xfrm>
              <a:prstGeom prst="rect">
                <a:avLst/>
              </a:pr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LAS : partiels de 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licence + mineure</a:t>
                </a:r>
              </a:p>
            </p:txBody>
          </p:sp>
          <p:sp>
            <p:nvSpPr>
              <p:cNvPr id="46" name="Rectangle 23">
                <a:extLst>
                  <a:ext uri="{FF2B5EF4-FFF2-40B4-BE49-F238E27FC236}">
                    <a16:creationId xmlns:a16="http://schemas.microsoft.com/office/drawing/2014/main" id="{3FE0693C-71E6-40CC-A1EA-1D28A3475AD8}"/>
                  </a:ext>
                </a:extLst>
              </p:cNvPr>
              <p:cNvSpPr/>
              <p:nvPr/>
            </p:nvSpPr>
            <p:spPr>
              <a:xfrm>
                <a:off x="4669456" y="2878128"/>
                <a:ext cx="2287554" cy="699415"/>
              </a:xfrm>
              <a:prstGeom prst="rect">
                <a:avLst/>
              </a:prstGeom>
              <a:solidFill>
                <a:srgbClr val="00B05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PASS : 3 sessions de concours de novembre à avril</a:t>
                </a:r>
              </a:p>
            </p:txBody>
          </p:sp>
          <p:sp>
            <p:nvSpPr>
              <p:cNvPr id="47" name="Rectangle 21">
                <a:extLst>
                  <a:ext uri="{FF2B5EF4-FFF2-40B4-BE49-F238E27FC236}">
                    <a16:creationId xmlns:a16="http://schemas.microsoft.com/office/drawing/2014/main" id="{EBFC60C1-AB2E-49D0-B98B-5A79FD06CD81}"/>
                  </a:ext>
                </a:extLst>
              </p:cNvPr>
              <p:cNvSpPr/>
              <p:nvPr/>
            </p:nvSpPr>
            <p:spPr>
              <a:xfrm>
                <a:off x="4669456" y="1959129"/>
                <a:ext cx="2283906" cy="352729"/>
              </a:xfrm>
              <a:prstGeom prst="rect">
                <a:avLst/>
              </a:prstGeom>
              <a:solidFill>
                <a:srgbClr val="7030A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1</a:t>
                </a:r>
                <a:r>
                  <a:rPr lang="fr-FR" sz="1200" b="1" i="0" u="none" strike="noStrike" kern="1200" cap="none" spc="0" baseline="30000">
                    <a:solidFill>
                      <a:srgbClr val="FFFFFF"/>
                    </a:solidFill>
                    <a:uFillTx/>
                    <a:latin typeface="Calibri"/>
                  </a:rPr>
                  <a:t>e</a:t>
                </a: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 groupe d’épreuves :</a:t>
                </a:r>
              </a:p>
            </p:txBody>
          </p:sp>
        </p:grpSp>
      </p:grpSp>
      <p:sp>
        <p:nvSpPr>
          <p:cNvPr id="50" name="ZoneTexte 63">
            <a:extLst>
              <a:ext uri="{FF2B5EF4-FFF2-40B4-BE49-F238E27FC236}">
                <a16:creationId xmlns:a16="http://schemas.microsoft.com/office/drawing/2014/main" id="{890373FD-1DD4-4CE3-AF30-8E7D08BE563A}"/>
              </a:ext>
            </a:extLst>
          </p:cNvPr>
          <p:cNvSpPr txBox="1"/>
          <p:nvPr/>
        </p:nvSpPr>
        <p:spPr>
          <a:xfrm>
            <a:off x="4522692" y="4055142"/>
            <a:ext cx="970514" cy="261610"/>
          </a:xfrm>
          <a:prstGeom prst="rect">
            <a:avLst/>
          </a:prstGeom>
          <a:gradFill>
            <a:gsLst>
              <a:gs pos="0">
                <a:srgbClr val="AFAFAF"/>
              </a:gs>
              <a:gs pos="100000">
                <a:srgbClr val="A5A5A5"/>
              </a:gs>
            </a:gsLst>
            <a:lin ang="5400000"/>
          </a:gradFill>
          <a:ln w="12701" cap="flat">
            <a:solidFill>
              <a:srgbClr val="767171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100" kern="0" dirty="0" smtClean="0">
                <a:solidFill>
                  <a:srgbClr val="FFFFFF"/>
                </a:solidFill>
                <a:latin typeface="Calibri"/>
              </a:rPr>
              <a:t>Seuil ?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6573279" y="5745046"/>
            <a:ext cx="4153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*Maïeutique, Médecine, Odontologie, Pharmacie, Kinésithérapie, Ergothérapie, Psychomotricité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B5C2FD-3880-4BD4-9DB3-6552AF019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17" y="1498149"/>
            <a:ext cx="11029626" cy="73507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Le PASS (Parcours à Accès Santé Spécifique)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DA6CFA-8F63-4528-8B14-3D1F7D6D9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263" y="2343038"/>
            <a:ext cx="6225390" cy="3670180"/>
          </a:xfrm>
        </p:spPr>
        <p:txBody>
          <a:bodyPr>
            <a:normAutofit/>
          </a:bodyPr>
          <a:lstStyle/>
          <a:p>
            <a:r>
              <a:rPr lang="fr-FR" sz="2800" dirty="0"/>
              <a:t>Un programme reposant en </a:t>
            </a:r>
            <a:r>
              <a:rPr lang="fr-FR" sz="2800" b="1" dirty="0"/>
              <a:t>grande partie sur la Santé</a:t>
            </a:r>
            <a:r>
              <a:rPr lang="fr-FR" sz="2800" dirty="0"/>
              <a:t> (Majeure Santé)</a:t>
            </a:r>
          </a:p>
          <a:p>
            <a:pPr lvl="1"/>
            <a:r>
              <a:rPr lang="fr-FR" sz="2400" dirty="0"/>
              <a:t>+ Une mineure X qui permettra à l’étudiant de se réorienter</a:t>
            </a:r>
          </a:p>
          <a:p>
            <a:pPr lvl="1"/>
            <a:r>
              <a:rPr lang="fr-FR" sz="2400" dirty="0"/>
              <a:t>+ Un module d’</a:t>
            </a:r>
            <a:r>
              <a:rPr lang="fr-FR" sz="2400" b="1" dirty="0"/>
              <a:t>anglais</a:t>
            </a:r>
            <a:r>
              <a:rPr lang="fr-FR" sz="2400" dirty="0"/>
              <a:t> </a:t>
            </a:r>
          </a:p>
          <a:p>
            <a:pPr lvl="1"/>
            <a:r>
              <a:rPr lang="fr-FR" sz="2400" dirty="0"/>
              <a:t>+ Un module de « </a:t>
            </a:r>
            <a:r>
              <a:rPr lang="fr-FR" sz="2400" b="1" dirty="0"/>
              <a:t>découverte des filières de Santé »</a:t>
            </a:r>
          </a:p>
          <a:p>
            <a:pPr lvl="1"/>
            <a:r>
              <a:rPr lang="fr-FR" sz="2400" dirty="0"/>
              <a:t>+ Un </a:t>
            </a:r>
            <a:r>
              <a:rPr lang="fr-FR" sz="2400" dirty="0" smtClean="0"/>
              <a:t>module </a:t>
            </a:r>
            <a:r>
              <a:rPr lang="fr-FR" sz="2400" dirty="0"/>
              <a:t>de </a:t>
            </a:r>
            <a:r>
              <a:rPr lang="fr-FR" sz="2400" b="1" dirty="0"/>
              <a:t>préparation aux </a:t>
            </a:r>
            <a:r>
              <a:rPr lang="fr-FR" sz="2400" b="1" dirty="0" smtClean="0"/>
              <a:t>oraux</a:t>
            </a:r>
            <a:endParaRPr lang="fr-FR" sz="2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5731" t="28975" r="10256" b="13589"/>
          <a:stretch/>
        </p:blipFill>
        <p:spPr>
          <a:xfrm>
            <a:off x="0" y="2261479"/>
            <a:ext cx="5222007" cy="383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4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B528F2F-F651-4789-8F50-40A08C75C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60" y="1036244"/>
            <a:ext cx="1193194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Le PASS (Parcours à Accès Santé Spécifique) (2)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370E18-A55C-416E-BBB8-B45DC8F66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058" y="2141537"/>
            <a:ext cx="10679883" cy="4351338"/>
          </a:xfrm>
        </p:spPr>
        <p:txBody>
          <a:bodyPr>
            <a:normAutofit/>
          </a:bodyPr>
          <a:lstStyle/>
          <a:p>
            <a:r>
              <a:rPr lang="fr-FR" sz="3200" dirty="0"/>
              <a:t>Il sera </a:t>
            </a:r>
            <a:r>
              <a:rPr lang="fr-FR" sz="3200" b="1" dirty="0"/>
              <a:t>impossible de redoubler </a:t>
            </a:r>
            <a:r>
              <a:rPr lang="fr-FR" sz="3200" dirty="0"/>
              <a:t>cette </a:t>
            </a:r>
            <a:r>
              <a:rPr lang="fr-FR" sz="3200" dirty="0" smtClean="0"/>
              <a:t>année</a:t>
            </a:r>
            <a:endParaRPr lang="fr-FR" sz="3200" dirty="0"/>
          </a:p>
          <a:p>
            <a:r>
              <a:rPr lang="fr-FR" sz="3200" dirty="0"/>
              <a:t>Il y aura donc </a:t>
            </a:r>
            <a:r>
              <a:rPr lang="fr-FR" sz="3200" b="1" dirty="0"/>
              <a:t>3 possibilités </a:t>
            </a:r>
            <a:r>
              <a:rPr lang="fr-FR" sz="3200" dirty="0"/>
              <a:t>pour l’étudiant dans cette voie :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fr-FR" sz="2000" dirty="0"/>
              <a:t>L’étudiant </a:t>
            </a:r>
            <a:r>
              <a:rPr lang="fr-FR" sz="2000" b="1" dirty="0"/>
              <a:t>valide son année </a:t>
            </a:r>
            <a:r>
              <a:rPr lang="fr-FR" sz="2000" dirty="0"/>
              <a:t>et </a:t>
            </a:r>
            <a:r>
              <a:rPr lang="fr-FR" sz="2000" b="1" dirty="0"/>
              <a:t>réussit les épreuves d’admission </a:t>
            </a:r>
            <a:r>
              <a:rPr lang="fr-FR" sz="2000" dirty="0"/>
              <a:t>et </a:t>
            </a:r>
            <a:r>
              <a:rPr lang="fr-FR" sz="2000" b="1" dirty="0"/>
              <a:t>entre en 2</a:t>
            </a:r>
            <a:r>
              <a:rPr lang="fr-FR" sz="2000" b="1" baseline="30000" dirty="0"/>
              <a:t>ème</a:t>
            </a:r>
            <a:r>
              <a:rPr lang="fr-FR" sz="2000" b="1" dirty="0"/>
              <a:t> année</a:t>
            </a:r>
            <a:r>
              <a:rPr lang="fr-FR" sz="2000" dirty="0"/>
              <a:t> de Santé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fr-FR" sz="2000" dirty="0"/>
              <a:t>L’étudiant valide son année mais </a:t>
            </a:r>
            <a:r>
              <a:rPr lang="fr-FR" sz="2000" b="1" dirty="0"/>
              <a:t>n’est pas admis en 2</a:t>
            </a:r>
            <a:r>
              <a:rPr lang="fr-FR" sz="2000" b="1" baseline="30000" dirty="0"/>
              <a:t>ème</a:t>
            </a:r>
            <a:r>
              <a:rPr lang="fr-FR" sz="2000" b="1" dirty="0"/>
              <a:t> année de Santé</a:t>
            </a:r>
            <a:r>
              <a:rPr lang="fr-FR" sz="2000" dirty="0"/>
              <a:t>, il peut alors prétendre à entrer en </a:t>
            </a:r>
            <a:r>
              <a:rPr lang="fr-FR" sz="2000" b="1" dirty="0"/>
              <a:t>2</a:t>
            </a:r>
            <a:r>
              <a:rPr lang="fr-FR" sz="2000" b="1" baseline="30000" dirty="0"/>
              <a:t>ème</a:t>
            </a:r>
            <a:r>
              <a:rPr lang="fr-FR" sz="2000" b="1" dirty="0"/>
              <a:t> année de sa mineure X </a:t>
            </a:r>
            <a:r>
              <a:rPr lang="fr-FR" sz="2000" dirty="0"/>
              <a:t>(Un étudiant qui avait une mineure STAPS pourra poursuivre en Licence 2 de STAPS</a:t>
            </a:r>
            <a:r>
              <a:rPr lang="fr-FR" sz="2000" dirty="0" smtClean="0"/>
              <a:t>) avec étude de son dossier en amont</a:t>
            </a:r>
            <a:endParaRPr lang="fr-FR" sz="2000" dirty="0"/>
          </a:p>
          <a:p>
            <a:pPr lvl="3">
              <a:buFont typeface="Wingdings" panose="05000000000000000000" pitchFamily="2" charset="2"/>
              <a:buChar char="§"/>
            </a:pPr>
            <a:r>
              <a:rPr lang="fr-FR" sz="2000" dirty="0"/>
              <a:t>L'étudiant, qui </a:t>
            </a:r>
            <a:r>
              <a:rPr lang="fr-FR" sz="2000" b="1" dirty="0"/>
              <a:t>ne valide pas ses 60 ECTS</a:t>
            </a:r>
            <a:r>
              <a:rPr lang="fr-FR" sz="2000" dirty="0"/>
              <a:t>, ne peut </a:t>
            </a:r>
            <a:r>
              <a:rPr lang="fr-FR" sz="2000" b="1" dirty="0"/>
              <a:t>pas redoubler</a:t>
            </a:r>
            <a:r>
              <a:rPr lang="fr-FR" sz="2000" dirty="0"/>
              <a:t>. Il devra </a:t>
            </a:r>
            <a:r>
              <a:rPr lang="fr-FR" sz="2000" b="1" dirty="0"/>
              <a:t>repasser par le système d'admission post-Bac</a:t>
            </a:r>
            <a:r>
              <a:rPr lang="fr-FR" sz="2000" dirty="0"/>
              <a:t> (</a:t>
            </a:r>
            <a:r>
              <a:rPr lang="fr-FR" sz="2000" dirty="0" err="1"/>
              <a:t>Parcoursup</a:t>
            </a:r>
            <a:r>
              <a:rPr lang="fr-FR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7307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1704B1-67CC-4260-ADE0-7120280A0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30" y="1444707"/>
            <a:ext cx="10526286" cy="701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La L.AS (Licence à Accès Santé)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F0215E-823A-4A75-A521-B09BBD85B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15" y="2571884"/>
            <a:ext cx="5357669" cy="3670180"/>
          </a:xfrm>
        </p:spPr>
        <p:txBody>
          <a:bodyPr>
            <a:normAutofit/>
          </a:bodyPr>
          <a:lstStyle/>
          <a:p>
            <a:r>
              <a:rPr lang="fr-FR" sz="2800" dirty="0"/>
              <a:t>Cursus classique dans une licence que proposera l’Université</a:t>
            </a:r>
          </a:p>
          <a:p>
            <a:pPr lvl="1"/>
            <a:r>
              <a:rPr lang="fr-FR" sz="2400" dirty="0"/>
              <a:t>+ Une </a:t>
            </a:r>
            <a:r>
              <a:rPr lang="fr-FR" sz="2400" b="1" dirty="0"/>
              <a:t>mineure Santé de 10 ECTS </a:t>
            </a:r>
            <a:r>
              <a:rPr lang="fr-FR" dirty="0"/>
              <a:t>(</a:t>
            </a:r>
            <a:r>
              <a:rPr lang="fr-FR" sz="2400" dirty="0"/>
              <a:t>base de l’enseignement Santé)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2334" t="31926" r="37333" b="13852"/>
          <a:stretch/>
        </p:blipFill>
        <p:spPr>
          <a:xfrm>
            <a:off x="5450584" y="2146227"/>
            <a:ext cx="5260048" cy="397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5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salle d'examen fac&quot;">
            <a:extLst>
              <a:ext uri="{FF2B5EF4-FFF2-40B4-BE49-F238E27FC236}">
                <a16:creationId xmlns:a16="http://schemas.microsoft.com/office/drawing/2014/main" id="{B3BDE27B-1058-47D3-8765-4CD51E676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3" r="35190"/>
          <a:stretch/>
        </p:blipFill>
        <p:spPr bwMode="auto">
          <a:xfrm>
            <a:off x="620787" y="1923145"/>
            <a:ext cx="2885812" cy="425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9C6663-5A9A-4103-80A9-83AD07FF9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0305" y="2880971"/>
            <a:ext cx="8045042" cy="4089363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r>
              <a:rPr lang="fr-FR" sz="2400" dirty="0"/>
              <a:t>= L’évaluation du </a:t>
            </a:r>
            <a:r>
              <a:rPr lang="fr-FR" sz="2400" b="1" dirty="0"/>
              <a:t>dossier universitaire </a:t>
            </a:r>
            <a:r>
              <a:rPr lang="fr-FR" sz="2400" dirty="0"/>
              <a:t>:</a:t>
            </a:r>
          </a:p>
          <a:p>
            <a:pPr lvl="1">
              <a:buFontTx/>
              <a:buChar char="-"/>
            </a:pPr>
            <a:r>
              <a:rPr lang="fr-FR" dirty="0"/>
              <a:t>L</a:t>
            </a:r>
            <a:r>
              <a:rPr lang="fr-FR" sz="2400" dirty="0"/>
              <a:t>e résultat de l’étudiant aux </a:t>
            </a:r>
            <a:r>
              <a:rPr lang="fr-FR" sz="2400" b="1" dirty="0"/>
              <a:t>partiels sur l’année</a:t>
            </a:r>
          </a:p>
          <a:p>
            <a:pPr lvl="1">
              <a:buFontTx/>
              <a:buChar char="-"/>
            </a:pPr>
            <a:r>
              <a:rPr lang="fr-FR" sz="2400" dirty="0"/>
              <a:t>A l'issue du 1er groupe d'épreuves, </a:t>
            </a:r>
            <a:r>
              <a:rPr lang="fr-FR" sz="2400" b="1" dirty="0" smtClean="0"/>
              <a:t>maximum 50% </a:t>
            </a:r>
            <a:r>
              <a:rPr lang="fr-FR" sz="2400" dirty="0" smtClean="0"/>
              <a:t>des étudiants admis au final </a:t>
            </a:r>
            <a:r>
              <a:rPr lang="fr-FR" sz="2400" dirty="0"/>
              <a:t>seront admis </a:t>
            </a:r>
            <a:r>
              <a:rPr lang="fr-FR" sz="2400" dirty="0" smtClean="0"/>
              <a:t>dès cet instant</a:t>
            </a:r>
          </a:p>
          <a:p>
            <a:pPr lvl="1">
              <a:buFontTx/>
              <a:buChar char="-"/>
            </a:pPr>
            <a:r>
              <a:rPr lang="fr-FR" sz="2400" dirty="0" smtClean="0"/>
              <a:t>Un certain nombre d’étudiants devra </a:t>
            </a:r>
            <a:r>
              <a:rPr lang="fr-FR" sz="2400" dirty="0"/>
              <a:t>passer </a:t>
            </a:r>
            <a:r>
              <a:rPr lang="fr-FR" sz="2400" dirty="0" smtClean="0"/>
              <a:t>un </a:t>
            </a:r>
            <a:r>
              <a:rPr lang="fr-FR" sz="2400" dirty="0"/>
              <a:t>2e groupe </a:t>
            </a:r>
            <a:r>
              <a:rPr lang="fr-FR" sz="2400" dirty="0" smtClean="0"/>
              <a:t>d'épreuves (oraux)</a:t>
            </a:r>
            <a:endParaRPr lang="fr-FR" sz="24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E870279-C293-4F60-AA7D-B1BF70F7054D}"/>
              </a:ext>
            </a:extLst>
          </p:cNvPr>
          <p:cNvSpPr txBox="1"/>
          <p:nvPr/>
        </p:nvSpPr>
        <p:spPr>
          <a:xfrm>
            <a:off x="3730305" y="2082641"/>
            <a:ext cx="503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Le premier groupe d’épreuves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4047841-0C6F-4FDF-9E40-39BBF2CA3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86" y="1139351"/>
            <a:ext cx="11132189" cy="7837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rgbClr val="2683C6"/>
                </a:solidFill>
                <a:latin typeface="Palatino Linotype" panose="02040502050505030304" pitchFamily="18" charset="0"/>
              </a:rPr>
              <a:t>Une admission avec deux </a:t>
            </a:r>
            <a:r>
              <a:rPr lang="en-US" dirty="0" err="1">
                <a:solidFill>
                  <a:srgbClr val="2683C6"/>
                </a:solidFill>
                <a:latin typeface="Palatino Linotype" panose="02040502050505030304" pitchFamily="18" charset="0"/>
              </a:rPr>
              <a:t>groupes</a:t>
            </a:r>
            <a:r>
              <a:rPr lang="en-US" dirty="0">
                <a:solidFill>
                  <a:srgbClr val="2683C6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2683C6"/>
                </a:solidFill>
                <a:latin typeface="Palatino Linotype" panose="02040502050505030304" pitchFamily="18" charset="0"/>
              </a:rPr>
              <a:t>d’épreuves</a:t>
            </a:r>
            <a:endParaRPr lang="en-US" dirty="0">
              <a:solidFill>
                <a:srgbClr val="2683C6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06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CM-CONCOURS-GRATUITS: LE TRAC (se préparer aux épreuves ...">
            <a:extLst>
              <a:ext uri="{FF2B5EF4-FFF2-40B4-BE49-F238E27FC236}">
                <a16:creationId xmlns:a16="http://schemas.microsoft.com/office/drawing/2014/main" id="{165C6FC2-3D19-4B4E-968D-11F4AC3D4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" r="7673"/>
          <a:stretch/>
        </p:blipFill>
        <p:spPr bwMode="auto">
          <a:xfrm>
            <a:off x="209725" y="2496794"/>
            <a:ext cx="4639112" cy="359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50BFA1-3D02-4C56-BEF7-3B515EEB3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7085" y="3204666"/>
            <a:ext cx="5806500" cy="3670180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Calibri" panose="020F0502020204030204" pitchFamily="34" charset="0"/>
              <a:buChar char="•"/>
            </a:pPr>
            <a:r>
              <a:rPr lang="en-US" dirty="0"/>
              <a:t>Un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plusieurs</a:t>
            </a:r>
            <a:r>
              <a:rPr lang="en-US" dirty="0"/>
              <a:t> </a:t>
            </a:r>
            <a:r>
              <a:rPr lang="en-US" b="1" dirty="0" err="1"/>
              <a:t>oraux</a:t>
            </a:r>
            <a:endParaRPr lang="en-US" dirty="0"/>
          </a:p>
          <a:p>
            <a:pPr>
              <a:buFont typeface="Calibri" panose="020F0502020204030204" pitchFamily="34" charset="0"/>
              <a:buChar char="•"/>
            </a:pPr>
            <a:r>
              <a:rPr lang="en-US" dirty="0"/>
              <a:t>Evaluation des </a:t>
            </a:r>
            <a:r>
              <a:rPr lang="en-US" b="1" dirty="0"/>
              <a:t>COMPETENCES</a:t>
            </a:r>
            <a:r>
              <a:rPr lang="en-US" dirty="0"/>
              <a:t> et non plus sur des </a:t>
            </a:r>
            <a:r>
              <a:rPr lang="en-US" dirty="0" err="1"/>
              <a:t>connaissances</a:t>
            </a:r>
            <a:r>
              <a:rPr lang="en-US" dirty="0"/>
              <a:t> brutes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DB6A5C5-0DE7-46DD-ACC8-AC2EF8BAB637}"/>
              </a:ext>
            </a:extLst>
          </p:cNvPr>
          <p:cNvSpPr txBox="1"/>
          <p:nvPr/>
        </p:nvSpPr>
        <p:spPr>
          <a:xfrm>
            <a:off x="4686650" y="2268357"/>
            <a:ext cx="503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Le deuxième groupe d’épreuves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0F16F2D-C087-46BE-A81D-8A6A15E72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16" y="1370345"/>
            <a:ext cx="11123801" cy="7837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rgbClr val="2683C6"/>
                </a:solidFill>
                <a:latin typeface="Palatino Linotype" panose="02040502050505030304" pitchFamily="18" charset="0"/>
              </a:rPr>
              <a:t>Une admission avec deux </a:t>
            </a:r>
            <a:r>
              <a:rPr lang="en-US" dirty="0" err="1">
                <a:solidFill>
                  <a:srgbClr val="2683C6"/>
                </a:solidFill>
                <a:latin typeface="Palatino Linotype" panose="02040502050505030304" pitchFamily="18" charset="0"/>
              </a:rPr>
              <a:t>groupes</a:t>
            </a:r>
            <a:r>
              <a:rPr lang="en-US" dirty="0">
                <a:solidFill>
                  <a:srgbClr val="2683C6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2683C6"/>
                </a:solidFill>
                <a:latin typeface="Palatino Linotype" panose="02040502050505030304" pitchFamily="18" charset="0"/>
              </a:rPr>
              <a:t>d’épreuves</a:t>
            </a:r>
            <a:endParaRPr lang="en-US" dirty="0">
              <a:solidFill>
                <a:srgbClr val="2683C6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3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1B3028-BB86-491B-A90D-0DF122EAD2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1088" y="1094967"/>
            <a:ext cx="10515600" cy="1325563"/>
          </a:xfrm>
        </p:spPr>
        <p:txBody>
          <a:bodyPr/>
          <a:lstStyle/>
          <a:p>
            <a:pPr lvl="0"/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Orientation / Réorientation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5BBA57-8CF9-47F6-8023-6BD4871B4AB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8809" y="2261853"/>
            <a:ext cx="10515600" cy="4351338"/>
          </a:xfrm>
        </p:spPr>
        <p:txBody>
          <a:bodyPr/>
          <a:lstStyle/>
          <a:p>
            <a:pPr lvl="0"/>
            <a:r>
              <a:rPr lang="fr-FR" dirty="0"/>
              <a:t>Pas de redoublement du PASS possible !</a:t>
            </a:r>
          </a:p>
          <a:p>
            <a:pPr marL="685800" lvl="2">
              <a:spcBef>
                <a:spcPts val="1000"/>
              </a:spcBef>
            </a:pPr>
            <a:r>
              <a:rPr lang="fr-FR" dirty="0"/>
              <a:t>Si &gt; 10/20 </a:t>
            </a:r>
            <a:r>
              <a:rPr lang="fr-FR" dirty="0">
                <a:latin typeface="Wingdings" pitchFamily="2"/>
              </a:rPr>
              <a:t></a:t>
            </a:r>
            <a:r>
              <a:rPr lang="fr-FR" dirty="0"/>
              <a:t> </a:t>
            </a:r>
            <a:r>
              <a:rPr lang="fr-FR" b="1" dirty="0"/>
              <a:t>Réorientation possible en </a:t>
            </a:r>
            <a:r>
              <a:rPr lang="fr-FR" b="1" dirty="0" smtClean="0"/>
              <a:t>L.AS </a:t>
            </a:r>
            <a:r>
              <a:rPr lang="fr-FR" dirty="0"/>
              <a:t>de la mineure </a:t>
            </a:r>
            <a:r>
              <a:rPr lang="fr-FR" dirty="0" smtClean="0"/>
              <a:t>X AVEC EXAMEN DU DOSSIER (Lorraine) ! avec </a:t>
            </a:r>
            <a:r>
              <a:rPr lang="fr-FR" dirty="0"/>
              <a:t>2</a:t>
            </a:r>
            <a:r>
              <a:rPr lang="fr-FR" baseline="30000" dirty="0"/>
              <a:t>e</a:t>
            </a:r>
            <a:r>
              <a:rPr lang="fr-FR" dirty="0"/>
              <a:t> chance d’accès santé possible</a:t>
            </a:r>
          </a:p>
          <a:p>
            <a:pPr marL="685800" lvl="2">
              <a:spcBef>
                <a:spcPts val="1000"/>
              </a:spcBef>
            </a:pPr>
            <a:r>
              <a:rPr lang="fr-FR" dirty="0"/>
              <a:t>Si &lt; 10/20 </a:t>
            </a:r>
            <a:r>
              <a:rPr lang="fr-FR" dirty="0">
                <a:latin typeface="Wingdings" pitchFamily="2"/>
              </a:rPr>
              <a:t></a:t>
            </a:r>
            <a:r>
              <a:rPr lang="fr-FR" dirty="0"/>
              <a:t> </a:t>
            </a:r>
            <a:r>
              <a:rPr lang="fr-FR" b="1" dirty="0" err="1"/>
              <a:t>Parcoursup</a:t>
            </a:r>
            <a:endParaRPr lang="fr-FR" b="1" dirty="0"/>
          </a:p>
          <a:p>
            <a:pPr lvl="0"/>
            <a:r>
              <a:rPr lang="fr-FR" dirty="0"/>
              <a:t>L.AS</a:t>
            </a:r>
          </a:p>
          <a:p>
            <a:pPr marL="685800" lvl="2">
              <a:spcBef>
                <a:spcPts val="1000"/>
              </a:spcBef>
            </a:pPr>
            <a:r>
              <a:rPr lang="fr-FR" dirty="0"/>
              <a:t>Si &gt; 10/20 </a:t>
            </a:r>
            <a:r>
              <a:rPr lang="fr-FR" dirty="0">
                <a:latin typeface="Wingdings" pitchFamily="2"/>
              </a:rPr>
              <a:t></a:t>
            </a:r>
            <a:r>
              <a:rPr lang="fr-FR" dirty="0"/>
              <a:t> </a:t>
            </a:r>
            <a:r>
              <a:rPr lang="fr-FR" b="1" dirty="0"/>
              <a:t>Passage </a:t>
            </a:r>
            <a:r>
              <a:rPr lang="fr-FR" b="1" dirty="0" smtClean="0"/>
              <a:t>en </a:t>
            </a:r>
            <a:r>
              <a:rPr lang="fr-FR" b="1" dirty="0"/>
              <a:t>L</a:t>
            </a:r>
            <a:r>
              <a:rPr lang="fr-FR" b="1" baseline="-25000" dirty="0"/>
              <a:t>2</a:t>
            </a:r>
            <a:r>
              <a:rPr lang="fr-FR" b="1" dirty="0"/>
              <a:t>.AS </a:t>
            </a:r>
            <a:r>
              <a:rPr lang="fr-FR" dirty="0"/>
              <a:t>de la Licence X + accès santé possible en L2 ou L3</a:t>
            </a:r>
          </a:p>
          <a:p>
            <a:pPr marL="685800" lvl="2">
              <a:spcBef>
                <a:spcPts val="1000"/>
              </a:spcBef>
            </a:pPr>
            <a:r>
              <a:rPr lang="fr-FR" dirty="0"/>
              <a:t>Si &lt; 10/20 </a:t>
            </a:r>
            <a:r>
              <a:rPr lang="fr-FR" dirty="0">
                <a:latin typeface="Wingdings" pitchFamily="2"/>
              </a:rPr>
              <a:t></a:t>
            </a:r>
            <a:r>
              <a:rPr lang="fr-FR" dirty="0"/>
              <a:t> </a:t>
            </a:r>
            <a:r>
              <a:rPr lang="fr-FR" b="1" dirty="0" err="1"/>
              <a:t>Parcoursup</a:t>
            </a:r>
            <a:endParaRPr lang="fr-FR" b="1" dirty="0"/>
          </a:p>
          <a:p>
            <a:pPr lvl="0"/>
            <a:r>
              <a:rPr lang="fr-FR" dirty="0"/>
              <a:t>Toujours une 2</a:t>
            </a:r>
            <a:r>
              <a:rPr lang="fr-FR" baseline="30000" dirty="0"/>
              <a:t>e</a:t>
            </a:r>
            <a:r>
              <a:rPr lang="fr-FR" dirty="0"/>
              <a:t> chance possible !</a:t>
            </a:r>
          </a:p>
          <a:p>
            <a:pPr marL="685800" lvl="2">
              <a:spcBef>
                <a:spcPts val="1000"/>
              </a:spcBef>
            </a:pPr>
            <a:endParaRPr lang="fr-FR" dirty="0"/>
          </a:p>
          <a:p>
            <a:pPr marL="457200" lvl="2" indent="0">
              <a:spcBef>
                <a:spcPts val="1000"/>
              </a:spcBef>
              <a:buNone/>
            </a:pPr>
            <a:endParaRPr lang="fr-FR" dirty="0"/>
          </a:p>
          <a:p>
            <a:pPr lvl="1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n de la PACES _ les nouvelles modalités pour accéder aux études de Santé_HD">
            <a:hlinkClick r:id="" action="ppaction://media"/>
            <a:extLst>
              <a:ext uri="{FF2B5EF4-FFF2-40B4-BE49-F238E27FC236}">
                <a16:creationId xmlns:a16="http://schemas.microsoft.com/office/drawing/2014/main" id="{0BD8A891-4346-4EA2-81E6-5FBAEA480CF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6" y="0"/>
            <a:ext cx="12180703" cy="6851491"/>
          </a:xfrm>
        </p:spPr>
      </p:pic>
    </p:spTree>
    <p:extLst>
      <p:ext uri="{BB962C8B-B14F-4D97-AF65-F5344CB8AC3E}">
        <p14:creationId xmlns:p14="http://schemas.microsoft.com/office/powerpoint/2010/main" val="100632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FEBEF2-4AC0-4857-8075-1154592AB4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4952" y="1654463"/>
            <a:ext cx="7936081" cy="1959136"/>
          </a:xfrm>
        </p:spPr>
        <p:txBody>
          <a:bodyPr>
            <a:noAutofit/>
          </a:bodyPr>
          <a:lstStyle/>
          <a:p>
            <a:pPr lvl="0" algn="ctr"/>
            <a:r>
              <a:rPr lang="fr-FR" sz="7400" dirty="0">
                <a:solidFill>
                  <a:srgbClr val="2683C6"/>
                </a:solidFill>
                <a:latin typeface="Monotype Corsiva" panose="03010101010201010101" pitchFamily="66" charset="0"/>
              </a:rPr>
              <a:t>La réforme à l’échelle de la Lorraine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C625CC-1B12-405D-87FC-7E75B058DF6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87586" y="3839523"/>
            <a:ext cx="5453544" cy="1572629"/>
          </a:xfrm>
        </p:spPr>
        <p:txBody>
          <a:bodyPr>
            <a:normAutofit lnSpcReduction="10000"/>
          </a:bodyPr>
          <a:lstStyle/>
          <a:p>
            <a:pPr lvl="0"/>
            <a:r>
              <a:rPr lang="fr-FR" sz="2000" dirty="0"/>
              <a:t>Un premier conseil : Aller sur PARCOURSUP !</a:t>
            </a:r>
          </a:p>
          <a:p>
            <a:pPr lvl="0"/>
            <a:r>
              <a:rPr lang="fr-FR" sz="2000" dirty="0"/>
              <a:t>3 voies d’entrée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600" dirty="0"/>
              <a:t>PASS = </a:t>
            </a:r>
            <a:r>
              <a:rPr lang="fr-FR" sz="1600" u="sng" dirty="0"/>
              <a:t>P</a:t>
            </a:r>
            <a:r>
              <a:rPr lang="fr-FR" sz="1600" dirty="0"/>
              <a:t>arcours d’</a:t>
            </a:r>
            <a:r>
              <a:rPr lang="fr-FR" sz="1600" u="sng" dirty="0"/>
              <a:t>A</a:t>
            </a:r>
            <a:r>
              <a:rPr lang="fr-FR" sz="1600" dirty="0"/>
              <a:t>ccès </a:t>
            </a:r>
            <a:r>
              <a:rPr lang="fr-FR" sz="1600" u="sng" dirty="0"/>
              <a:t>S</a:t>
            </a:r>
            <a:r>
              <a:rPr lang="fr-FR" sz="1600" dirty="0"/>
              <a:t>pécifique </a:t>
            </a:r>
            <a:r>
              <a:rPr lang="fr-FR" sz="1600" u="sng" dirty="0"/>
              <a:t>S</a:t>
            </a:r>
            <a:r>
              <a:rPr lang="fr-FR" sz="1600" dirty="0"/>
              <a:t>anté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600" dirty="0"/>
              <a:t>L.AS = </a:t>
            </a:r>
            <a:r>
              <a:rPr lang="fr-FR" sz="1600" u="sng" dirty="0"/>
              <a:t>L</a:t>
            </a:r>
            <a:r>
              <a:rPr lang="fr-FR" sz="1600" dirty="0"/>
              <a:t>icence avec « </a:t>
            </a:r>
            <a:r>
              <a:rPr lang="fr-FR" sz="1600" u="sng" dirty="0"/>
              <a:t>A</a:t>
            </a:r>
            <a:r>
              <a:rPr lang="fr-FR" sz="1600" dirty="0"/>
              <a:t>ccès </a:t>
            </a:r>
            <a:r>
              <a:rPr lang="fr-FR" sz="1600" u="sng" dirty="0"/>
              <a:t>S</a:t>
            </a:r>
            <a:r>
              <a:rPr lang="fr-FR" sz="1600" dirty="0"/>
              <a:t>anté »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600" dirty="0"/>
              <a:t>PACES pour les </a:t>
            </a:r>
            <a:r>
              <a:rPr lang="fr-FR" sz="1600" dirty="0" err="1"/>
              <a:t>doublants</a:t>
            </a:r>
            <a:r>
              <a:rPr lang="fr-FR" sz="1600" dirty="0"/>
              <a:t> uniquement</a:t>
            </a:r>
          </a:p>
          <a:p>
            <a:pPr lvl="1"/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9C8AF1-2378-4DE4-AEE5-C50CE45E5C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1" r="13192" b="3"/>
          <a:stretch/>
        </p:blipFill>
        <p:spPr>
          <a:xfrm>
            <a:off x="868891" y="322257"/>
            <a:ext cx="4575565" cy="581698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84AF024-FFB2-4475-BB72-7C9844E71A3A}"/>
              </a:ext>
            </a:extLst>
          </p:cNvPr>
          <p:cNvSpPr txBox="1"/>
          <p:nvPr/>
        </p:nvSpPr>
        <p:spPr>
          <a:xfrm>
            <a:off x="7192148" y="5638076"/>
            <a:ext cx="2983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Thien</a:t>
            </a:r>
            <a:r>
              <a:rPr lang="fr-FR" sz="1600" dirty="0"/>
              <a:t> </a:t>
            </a:r>
            <a:r>
              <a:rPr lang="fr-FR" sz="1600" dirty="0" err="1"/>
              <a:t>Thach</a:t>
            </a:r>
            <a:r>
              <a:rPr lang="fr-FR" sz="1600" dirty="0"/>
              <a:t> Nguyen</a:t>
            </a:r>
          </a:p>
          <a:p>
            <a:r>
              <a:rPr lang="fr-FR" sz="1600" dirty="0"/>
              <a:t>3</a:t>
            </a:r>
            <a:r>
              <a:rPr lang="fr-FR" sz="1600" baseline="30000" dirty="0"/>
              <a:t>ème</a:t>
            </a:r>
            <a:r>
              <a:rPr lang="fr-FR" sz="1600" dirty="0"/>
              <a:t> année de Médecine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A3B5FC-6156-4196-AF70-FF4A3613E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143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Le déroulement de la conférence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4F8D9F-82C3-43B8-ACBA-36BB776FA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5695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fr-FR" dirty="0"/>
              <a:t> L’Enseignement Supérieur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dirty="0"/>
              <a:t> Réforme d’Entrée aux Etudes de Santé au National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dirty="0"/>
              <a:t> La Réforme en Lorraine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dirty="0"/>
              <a:t> Les Idées Reçues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dirty="0"/>
              <a:t> Nos Services pour l’année </a:t>
            </a:r>
            <a:r>
              <a:rPr lang="fr-FR" dirty="0" smtClean="0"/>
              <a:t>2020-2021</a:t>
            </a:r>
          </a:p>
          <a:p>
            <a:pPr marL="0" indent="0" algn="ctr">
              <a:buNone/>
            </a:pPr>
            <a:r>
              <a:rPr lang="fr-FR" dirty="0" smtClean="0"/>
              <a:t>ATTENTION : Beaucoup de choses encore en projet / pas définies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014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3266CB-3782-4706-8424-F3CDD3B573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215947"/>
            <a:ext cx="10515600" cy="92559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Le PASS en Lorraine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CB772A-A200-4E5D-A4C6-3080834911C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2549" y="1947179"/>
            <a:ext cx="12374880" cy="4351336"/>
          </a:xfrm>
        </p:spPr>
        <p:txBody>
          <a:bodyPr/>
          <a:lstStyle/>
          <a:p>
            <a:pPr lvl="0"/>
            <a:r>
              <a:rPr lang="fr-FR" dirty="0"/>
              <a:t>Compétences transversales</a:t>
            </a:r>
          </a:p>
          <a:p>
            <a:pPr lvl="0"/>
            <a:r>
              <a:rPr lang="fr-FR" dirty="0"/>
              <a:t>1131 places sur </a:t>
            </a:r>
            <a:r>
              <a:rPr lang="fr-FR" dirty="0" err="1"/>
              <a:t>Parcoursup</a:t>
            </a:r>
            <a:endParaRPr lang="fr-FR" dirty="0"/>
          </a:p>
          <a:p>
            <a:pPr lvl="0"/>
            <a:r>
              <a:rPr lang="fr-FR" b="1" dirty="0" smtClean="0"/>
              <a:t>Rentrée 2020 </a:t>
            </a:r>
            <a:r>
              <a:rPr lang="fr-FR" dirty="0" smtClean="0"/>
              <a:t>: 70% des places attribuées aux </a:t>
            </a:r>
            <a:r>
              <a:rPr lang="fr-FR" dirty="0" err="1" smtClean="0"/>
              <a:t>primants</a:t>
            </a:r>
            <a:r>
              <a:rPr lang="fr-FR" dirty="0" smtClean="0"/>
              <a:t> </a:t>
            </a:r>
            <a:r>
              <a:rPr lang="fr-FR" dirty="0"/>
              <a:t>2</a:t>
            </a:r>
            <a:r>
              <a:rPr lang="fr-FR" baseline="30000" dirty="0"/>
              <a:t>e</a:t>
            </a:r>
            <a:r>
              <a:rPr lang="fr-FR" dirty="0"/>
              <a:t> année de </a:t>
            </a:r>
            <a:r>
              <a:rPr lang="fr-FR" dirty="0" smtClean="0"/>
              <a:t>MMOPKEP pour l’année prochaine (à rajouter aux places pour les </a:t>
            </a:r>
            <a:r>
              <a:rPr lang="fr-FR" dirty="0" err="1" smtClean="0"/>
              <a:t>doublants</a:t>
            </a:r>
            <a:r>
              <a:rPr lang="fr-FR" dirty="0" smtClean="0"/>
              <a:t> PACES)</a:t>
            </a:r>
          </a:p>
          <a:p>
            <a:pPr lvl="0"/>
            <a:r>
              <a:rPr lang="fr-FR" b="1" dirty="0" smtClean="0"/>
              <a:t>Rentrée 2021 </a:t>
            </a:r>
            <a:r>
              <a:rPr lang="fr-FR" dirty="0" smtClean="0"/>
              <a:t>: 70% des places attribuées en 2</a:t>
            </a:r>
            <a:r>
              <a:rPr lang="fr-FR" baseline="30000" dirty="0" smtClean="0"/>
              <a:t>e</a:t>
            </a:r>
            <a:r>
              <a:rPr lang="fr-FR" dirty="0" smtClean="0"/>
              <a:t> année MMOPKEP</a:t>
            </a:r>
          </a:p>
          <a:p>
            <a:pPr marL="0" lvl="0" indent="0">
              <a:buNone/>
            </a:pPr>
            <a:endParaRPr lang="fr-FR" dirty="0"/>
          </a:p>
          <a:p>
            <a:pPr marL="0" lvl="0" indent="0">
              <a:buNone/>
            </a:pPr>
            <a:endParaRPr lang="fr-FR" dirty="0"/>
          </a:p>
          <a:p>
            <a:pPr lvl="0"/>
            <a:endParaRPr lang="fr-FR" dirty="0"/>
          </a:p>
          <a:p>
            <a:pPr lvl="0"/>
            <a:endParaRPr lang="fr-FR" dirty="0"/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D47527-947B-49EC-B1AA-C719788AE1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60" r="30335" b="42359"/>
          <a:stretch>
            <a:fillRect/>
          </a:stretch>
        </p:blipFill>
        <p:spPr>
          <a:xfrm>
            <a:off x="2952206" y="4368804"/>
            <a:ext cx="5389399" cy="19297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FCEF4211-FDD2-416C-BE7D-23315088DCAC}"/>
              </a:ext>
            </a:extLst>
          </p:cNvPr>
          <p:cNvSpPr/>
          <p:nvPr/>
        </p:nvSpPr>
        <p:spPr>
          <a:xfrm>
            <a:off x="6171033" y="5430103"/>
            <a:ext cx="843277" cy="52832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8575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132ECE0C-CD7B-462A-8412-0BA983283EA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4608" y="3261702"/>
            <a:ext cx="10515600" cy="902097"/>
          </a:xfrm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fr-FR" sz="6000" b="1" dirty="0">
                <a:solidFill>
                  <a:srgbClr val="FF0000"/>
                </a:solidFill>
                <a:latin typeface="Arial Black" pitchFamily="34"/>
              </a:rPr>
              <a:t>PASS ≠ PACES</a:t>
            </a:r>
          </a:p>
          <a:p>
            <a:pPr lvl="0" algn="ctr"/>
            <a:endParaRPr lang="fr-FR" sz="4800" dirty="0"/>
          </a:p>
          <a:p>
            <a:pPr lvl="0" algn="ctr"/>
            <a:endParaRPr lang="fr-FR" sz="4800" dirty="0"/>
          </a:p>
          <a:p>
            <a:pPr lvl="0" algn="ctr"/>
            <a:endParaRPr lang="fr-FR" sz="4800" dirty="0"/>
          </a:p>
          <a:p>
            <a:pPr lvl="0" algn="ctr"/>
            <a:endParaRPr lang="fr-FR" sz="4800" dirty="0"/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4AECBDEF-B035-4569-BABC-4FB1D3CA3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064" y="1362824"/>
            <a:ext cx="3071085" cy="18416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076" name="Picture 4" descr="Résultat de recherche d'images pour &quot;panneau attention logo&quot;&quot;">
            <a:extLst>
              <a:ext uri="{FF2B5EF4-FFF2-40B4-BE49-F238E27FC236}">
                <a16:creationId xmlns:a16="http://schemas.microsoft.com/office/drawing/2014/main" id="{D00B4B3A-6017-4F4C-AC6D-9AA33D18E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59" y="4221030"/>
            <a:ext cx="2111869" cy="175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7EE41D-A027-4130-9BF9-F644CF116E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9143" y="159131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L’année de « transition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3A1269-E4CD-4F3F-AFAB-23AF69025C6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29143" y="2916873"/>
            <a:ext cx="10515600" cy="4351338"/>
          </a:xfrm>
        </p:spPr>
        <p:txBody>
          <a:bodyPr/>
          <a:lstStyle/>
          <a:p>
            <a:pPr lvl="0"/>
            <a:r>
              <a:rPr lang="fr-FR" b="1" dirty="0"/>
              <a:t>Rentrée </a:t>
            </a:r>
            <a:r>
              <a:rPr lang="fr-FR" b="1" dirty="0" smtClean="0"/>
              <a:t>2020-2021</a:t>
            </a:r>
            <a:endParaRPr lang="fr-FR" b="1" dirty="0"/>
          </a:p>
          <a:p>
            <a:pPr lvl="0"/>
            <a:r>
              <a:rPr lang="fr-FR" dirty="0"/>
              <a:t>C</a:t>
            </a:r>
            <a:r>
              <a:rPr lang="fr-FR" dirty="0" smtClean="0"/>
              <a:t>hangement </a:t>
            </a:r>
            <a:r>
              <a:rPr lang="fr-FR" dirty="0"/>
              <a:t>de pourcentages : </a:t>
            </a:r>
            <a:endParaRPr lang="fr-FR" dirty="0" smtClean="0"/>
          </a:p>
          <a:p>
            <a:pPr lvl="1"/>
            <a:r>
              <a:rPr lang="fr-FR" dirty="0" smtClean="0"/>
              <a:t>50% issus de L.AS et 50% PASS dans les décrets à terme</a:t>
            </a:r>
            <a:endParaRPr lang="fr-FR" dirty="0"/>
          </a:p>
          <a:p>
            <a:pPr marL="0" lvl="0" indent="0" algn="ctr">
              <a:buNone/>
            </a:pPr>
            <a:r>
              <a:rPr lang="fr-FR" b="1" dirty="0"/>
              <a:t>70% PASS – 30% </a:t>
            </a:r>
            <a:r>
              <a:rPr lang="fr-FR" b="1" dirty="0" smtClean="0"/>
              <a:t>L.AS pour les 2 rentrées à venir</a:t>
            </a:r>
            <a:endParaRPr lang="fr-FR" b="1" dirty="0"/>
          </a:p>
          <a:p>
            <a:pPr marL="0" lvl="0" indent="0" algn="ctr">
              <a:buNone/>
            </a:pPr>
            <a:endParaRPr lang="fr-FR" dirty="0"/>
          </a:p>
          <a:p>
            <a:pPr lvl="0"/>
            <a:r>
              <a:rPr lang="fr-FR" dirty="0"/>
              <a:t>Numerus des </a:t>
            </a:r>
            <a:r>
              <a:rPr lang="fr-FR" dirty="0" err="1"/>
              <a:t>doublants</a:t>
            </a:r>
            <a:r>
              <a:rPr lang="fr-FR" dirty="0"/>
              <a:t> de la PACES à prendre en </a:t>
            </a:r>
            <a:r>
              <a:rPr lang="fr-FR" dirty="0" smtClean="0"/>
              <a:t>compte (?)</a:t>
            </a:r>
            <a:endParaRPr lang="fr-FR" dirty="0"/>
          </a:p>
          <a:p>
            <a:pPr marL="0" lvl="0" indent="0">
              <a:buNone/>
            </a:pPr>
            <a:endParaRPr lang="fr-FR" dirty="0"/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DCF872-D9E3-4F9B-B22A-48173A408E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96913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Un programme varié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90AD1E-61CB-41F3-AB4E-8F0CB511D42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055303"/>
            <a:ext cx="10515600" cy="4219662"/>
          </a:xfrm>
        </p:spPr>
        <p:txBody>
          <a:bodyPr>
            <a:normAutofit/>
          </a:bodyPr>
          <a:lstStyle/>
          <a:p>
            <a:pPr lvl="0">
              <a:lnSpc>
                <a:spcPct val="80000"/>
              </a:lnSpc>
            </a:pPr>
            <a:r>
              <a:rPr lang="fr-FR" sz="2600" b="1" dirty="0"/>
              <a:t>UE Santé </a:t>
            </a:r>
            <a:r>
              <a:rPr lang="fr-FR" sz="2600" b="1" dirty="0" smtClean="0"/>
              <a:t>mais pas seulement</a:t>
            </a:r>
          </a:p>
          <a:p>
            <a:pPr lvl="2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fr-FR" sz="1800" dirty="0" smtClean="0"/>
              <a:t>Scientifique</a:t>
            </a:r>
          </a:p>
          <a:p>
            <a:pPr lvl="2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fr-FR" sz="1800" dirty="0" smtClean="0"/>
              <a:t>Anatomie, physiologie… </a:t>
            </a:r>
          </a:p>
          <a:p>
            <a:pPr lvl="2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fr-FR" sz="1800" dirty="0" smtClean="0"/>
              <a:t>Vision plus globale de la santé (psychologie ?)</a:t>
            </a:r>
            <a:endParaRPr lang="fr-FR" sz="1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200" dirty="0"/>
              <a:t>Programme </a:t>
            </a:r>
            <a:r>
              <a:rPr lang="fr-FR" sz="2200" b="1" dirty="0"/>
              <a:t>plus vaste que la PACES</a:t>
            </a:r>
          </a:p>
          <a:p>
            <a:pPr marL="914400" lvl="2" indent="0">
              <a:lnSpc>
                <a:spcPct val="80000"/>
              </a:lnSpc>
              <a:buNone/>
            </a:pPr>
            <a:endParaRPr lang="fr-FR" sz="1900" dirty="0"/>
          </a:p>
          <a:p>
            <a:pPr lvl="0">
              <a:lnSpc>
                <a:spcPct val="80000"/>
              </a:lnSpc>
            </a:pPr>
            <a:r>
              <a:rPr lang="fr-FR" sz="2600" dirty="0" smtClean="0"/>
              <a:t>Offre minimale </a:t>
            </a:r>
            <a:r>
              <a:rPr lang="fr-FR" sz="2600" dirty="0"/>
              <a:t>de </a:t>
            </a:r>
            <a:r>
              <a:rPr lang="fr-FR" sz="2600" b="1" dirty="0"/>
              <a:t>2 </a:t>
            </a:r>
            <a:r>
              <a:rPr lang="fr-FR" sz="2600" b="1" dirty="0" smtClean="0"/>
              <a:t>filières par l’UL </a:t>
            </a:r>
            <a:r>
              <a:rPr lang="fr-FR" sz="2600" dirty="0" smtClean="0"/>
              <a:t>: </a:t>
            </a:r>
            <a:r>
              <a:rPr lang="fr-FR" sz="2600" dirty="0"/>
              <a:t>(ex : UE médecine + UE </a:t>
            </a:r>
            <a:r>
              <a:rPr lang="fr-FR" sz="2600" dirty="0" smtClean="0"/>
              <a:t>odontologie) </a:t>
            </a:r>
            <a:r>
              <a:rPr lang="fr-FR" sz="2600" dirty="0"/>
              <a:t>avec des cours qui se </a:t>
            </a:r>
            <a:r>
              <a:rPr lang="fr-FR" sz="2600" dirty="0" smtClean="0"/>
              <a:t>recoupent</a:t>
            </a:r>
            <a:endParaRPr lang="fr-FR" sz="2600" dirty="0"/>
          </a:p>
          <a:p>
            <a:pPr lvl="0">
              <a:lnSpc>
                <a:spcPct val="80000"/>
              </a:lnSpc>
            </a:pPr>
            <a:r>
              <a:rPr lang="fr-FR" sz="2600" dirty="0"/>
              <a:t>Mineure </a:t>
            </a:r>
            <a:r>
              <a:rPr lang="fr-FR" sz="2600" dirty="0" smtClean="0"/>
              <a:t>X / UE d’ouverture </a:t>
            </a:r>
            <a:r>
              <a:rPr lang="fr-FR" sz="2600" dirty="0"/>
              <a:t>parmi de nombreuses </a:t>
            </a:r>
            <a:r>
              <a:rPr lang="fr-FR" sz="2600" dirty="0" smtClean="0"/>
              <a:t>filières</a:t>
            </a:r>
            <a:endParaRPr lang="fr-FR" sz="2600" b="1" dirty="0"/>
          </a:p>
          <a:p>
            <a:pPr lvl="0">
              <a:lnSpc>
                <a:spcPct val="80000"/>
              </a:lnSpc>
            </a:pPr>
            <a:r>
              <a:rPr lang="fr-FR" sz="2600" dirty="0"/>
              <a:t>1 module </a:t>
            </a:r>
            <a:r>
              <a:rPr lang="fr-FR" sz="2600" b="1" dirty="0"/>
              <a:t>d’anglais</a:t>
            </a:r>
            <a:r>
              <a:rPr lang="fr-FR" sz="2600" dirty="0"/>
              <a:t> </a:t>
            </a:r>
          </a:p>
          <a:p>
            <a:pPr marL="914400" lvl="2" indent="0">
              <a:lnSpc>
                <a:spcPct val="80000"/>
              </a:lnSpc>
              <a:buNone/>
            </a:pPr>
            <a:endParaRPr lang="fr-FR" sz="1900" dirty="0"/>
          </a:p>
          <a:p>
            <a:pPr lvl="2">
              <a:lnSpc>
                <a:spcPct val="80000"/>
              </a:lnSpc>
            </a:pPr>
            <a:endParaRPr lang="fr-FR" sz="1900" dirty="0"/>
          </a:p>
          <a:p>
            <a:pPr lvl="1">
              <a:lnSpc>
                <a:spcPct val="80000"/>
              </a:lnSpc>
            </a:pPr>
            <a:endParaRPr lang="fr-FR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F582900-E1E3-443D-99C1-A347B8D60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25408" r="36610" b="7630"/>
          <a:stretch/>
        </p:blipFill>
        <p:spPr>
          <a:xfrm>
            <a:off x="5270530" y="1749359"/>
            <a:ext cx="5566803" cy="44877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5F7B0A0-D8D6-4510-BC83-17794834D3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2534" y="747231"/>
            <a:ext cx="11684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Un programme diversifié et pluridisciplinaire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792126-2988-44CD-8F0A-3AFC6BC82BC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456172"/>
            <a:ext cx="4731370" cy="4351336"/>
          </a:xfrm>
        </p:spPr>
        <p:txBody>
          <a:bodyPr/>
          <a:lstStyle/>
          <a:p>
            <a:pPr marL="0" lvl="0" indent="0">
              <a:buNone/>
            </a:pPr>
            <a:endParaRPr lang="fr-FR"/>
          </a:p>
          <a:p>
            <a:pPr lvl="1"/>
            <a:endParaRPr lang="fr-FR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C027B8D-7ECF-4075-834E-B73747282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309500"/>
              </p:ext>
            </p:extLst>
          </p:nvPr>
        </p:nvGraphicFramePr>
        <p:xfrm>
          <a:off x="417614" y="1785453"/>
          <a:ext cx="3140233" cy="280021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140233">
                  <a:extLst>
                    <a:ext uri="{9D8B030D-6E8A-4147-A177-3AD203B41FA5}">
                      <a16:colId xmlns:a16="http://schemas.microsoft.com/office/drawing/2014/main" val="2693291114"/>
                    </a:ext>
                  </a:extLst>
                </a:gridCol>
              </a:tblGrid>
              <a:tr h="614642">
                <a:tc>
                  <a:txBody>
                    <a:bodyPr/>
                    <a:lstStyle/>
                    <a:p>
                      <a:pPr lvl="0" algn="ctr"/>
                      <a:r>
                        <a:rPr lang="fr-FR" dirty="0"/>
                        <a:t>Unité d’enseignement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5417304"/>
                  </a:ext>
                </a:extLst>
              </a:tr>
              <a:tr h="614642">
                <a:tc>
                  <a:txBody>
                    <a:bodyPr/>
                    <a:lstStyle/>
                    <a:p>
                      <a:pPr lvl="0" algn="ctr"/>
                      <a:r>
                        <a:rPr lang="fr-FR" dirty="0"/>
                        <a:t>UE</a:t>
                      </a:r>
                      <a:r>
                        <a:rPr lang="fr-FR" baseline="0" dirty="0"/>
                        <a:t> Santé et « hors santé »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9665961"/>
                  </a:ext>
                </a:extLst>
              </a:tr>
              <a:tr h="494817"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Anglais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7358648"/>
                  </a:ext>
                </a:extLst>
              </a:tr>
              <a:tr h="614642">
                <a:tc>
                  <a:txBody>
                    <a:bodyPr/>
                    <a:lstStyle/>
                    <a:p>
                      <a:pPr lvl="0" algn="ctr"/>
                      <a:r>
                        <a:rPr lang="fr-FR" dirty="0" smtClean="0"/>
                        <a:t>UE</a:t>
                      </a:r>
                      <a:r>
                        <a:rPr lang="fr-FR" baseline="0" dirty="0" smtClean="0"/>
                        <a:t> de spécialité par filière de santé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6254025"/>
                  </a:ext>
                </a:extLst>
              </a:tr>
              <a:tr h="436037">
                <a:tc>
                  <a:txBody>
                    <a:bodyPr/>
                    <a:lstStyle/>
                    <a:p>
                      <a:pPr lvl="0" algn="ctr"/>
                      <a:r>
                        <a:rPr lang="fr-FR" dirty="0"/>
                        <a:t>Mineure</a:t>
                      </a:r>
                      <a:r>
                        <a:rPr lang="fr-FR" baseline="0" dirty="0"/>
                        <a:t> </a:t>
                      </a:r>
                      <a:r>
                        <a:rPr lang="fr-FR" baseline="0" dirty="0" smtClean="0"/>
                        <a:t>X/UE d’ouverture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2567782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1F49708C-A9CF-4FD0-AA44-BD73877C53F2}"/>
              </a:ext>
            </a:extLst>
          </p:cNvPr>
          <p:cNvSpPr txBox="1"/>
          <p:nvPr/>
        </p:nvSpPr>
        <p:spPr>
          <a:xfrm>
            <a:off x="530354" y="4936457"/>
            <a:ext cx="4507342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à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Une </a:t>
            </a:r>
            <a:r>
              <a:rPr lang="fr-FR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année bien chargée </a:t>
            </a: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! (plus qu’une L1)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à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Un </a:t>
            </a:r>
            <a:r>
              <a:rPr lang="fr-FR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programme vaste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à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Toujours assez </a:t>
            </a:r>
            <a:r>
              <a:rPr lang="fr-FR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scientifique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à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D’autres dimensions de la santé </a:t>
            </a: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abordées</a:t>
            </a:r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6B926B7C-84F1-4D57-8C01-CDC7369A40A1}"/>
              </a:ext>
            </a:extLst>
          </p:cNvPr>
          <p:cNvSpPr/>
          <p:nvPr/>
        </p:nvSpPr>
        <p:spPr>
          <a:xfrm>
            <a:off x="5085981" y="3691467"/>
            <a:ext cx="3184847" cy="171036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28575" cap="flat">
            <a:solidFill>
              <a:schemeClr val="accent6">
                <a:lumMod val="75000"/>
              </a:schemeClr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46A76E-BA0A-4A72-B57E-9ADA8D3E59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036244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Une année en PASS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898F1F-023B-4A65-A6A8-F287B89CD51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6531" y="2361807"/>
            <a:ext cx="10515600" cy="3945491"/>
          </a:xfrm>
        </p:spPr>
        <p:txBody>
          <a:bodyPr>
            <a:normAutofit/>
          </a:bodyPr>
          <a:lstStyle/>
          <a:p>
            <a:pPr lvl="0">
              <a:lnSpc>
                <a:spcPct val="80000"/>
              </a:lnSpc>
            </a:pPr>
            <a:r>
              <a:rPr lang="fr-FR" dirty="0"/>
              <a:t>Cours en </a:t>
            </a:r>
            <a:r>
              <a:rPr lang="fr-FR" b="1" dirty="0" smtClean="0"/>
              <a:t>e-learning (vidéo-cours) et Cours magistraux</a:t>
            </a:r>
            <a:endParaRPr lang="fr-FR" dirty="0"/>
          </a:p>
          <a:p>
            <a:pPr lvl="0">
              <a:lnSpc>
                <a:spcPct val="80000"/>
              </a:lnSpc>
            </a:pPr>
            <a:r>
              <a:rPr lang="fr-FR" b="1" dirty="0"/>
              <a:t>Enseignements dirigés </a:t>
            </a:r>
          </a:p>
          <a:p>
            <a:pPr lvl="1">
              <a:lnSpc>
                <a:spcPct val="80000"/>
              </a:lnSpc>
            </a:pPr>
            <a:r>
              <a:rPr lang="fr-FR" dirty="0"/>
              <a:t>Campus Santé Brabois à Vandoeuvre </a:t>
            </a:r>
          </a:p>
          <a:p>
            <a:pPr lvl="1">
              <a:lnSpc>
                <a:spcPct val="80000"/>
              </a:lnSpc>
            </a:pPr>
            <a:r>
              <a:rPr lang="fr-FR" dirty="0"/>
              <a:t>Campus </a:t>
            </a:r>
            <a:r>
              <a:rPr lang="fr-FR" dirty="0" err="1"/>
              <a:t>SciFa</a:t>
            </a:r>
            <a:r>
              <a:rPr lang="fr-FR" dirty="0"/>
              <a:t> de Bridoux à Metz</a:t>
            </a:r>
          </a:p>
          <a:p>
            <a:pPr marL="0" lvl="0" indent="0">
              <a:lnSpc>
                <a:spcPct val="80000"/>
              </a:lnSpc>
              <a:buNone/>
            </a:pPr>
            <a:endParaRPr lang="fr-FR" dirty="0"/>
          </a:p>
          <a:p>
            <a:pPr lvl="0">
              <a:lnSpc>
                <a:spcPct val="80000"/>
              </a:lnSpc>
            </a:pPr>
            <a:r>
              <a:rPr lang="fr-FR" dirty="0"/>
              <a:t>Mineure X : </a:t>
            </a:r>
            <a:r>
              <a:rPr lang="fr-FR" b="1" dirty="0"/>
              <a:t>Faculté-dépendant</a:t>
            </a:r>
          </a:p>
          <a:p>
            <a:pPr lvl="1">
              <a:lnSpc>
                <a:spcPct val="80000"/>
              </a:lnSpc>
            </a:pPr>
            <a:r>
              <a:rPr lang="fr-FR" dirty="0"/>
              <a:t>E-learning ?</a:t>
            </a:r>
          </a:p>
          <a:p>
            <a:pPr lvl="1">
              <a:lnSpc>
                <a:spcPct val="80000"/>
              </a:lnSpc>
            </a:pPr>
            <a:r>
              <a:rPr lang="fr-FR" dirty="0"/>
              <a:t>Sur les campus respectifs ?</a:t>
            </a:r>
          </a:p>
          <a:p>
            <a:pPr lvl="1">
              <a:lnSpc>
                <a:spcPct val="80000"/>
              </a:lnSpc>
            </a:pPr>
            <a:r>
              <a:rPr lang="fr-FR" b="1" dirty="0"/>
              <a:t>10 ECTS </a:t>
            </a:r>
            <a:r>
              <a:rPr lang="fr-FR" dirty="0"/>
              <a:t>soit </a:t>
            </a:r>
            <a:r>
              <a:rPr lang="fr-FR" b="1" dirty="0"/>
              <a:t>environ 100h</a:t>
            </a:r>
          </a:p>
          <a:p>
            <a:pPr lvl="1">
              <a:lnSpc>
                <a:spcPct val="80000"/>
              </a:lnSpc>
            </a:pPr>
            <a:endParaRPr lang="fr-FR" dirty="0"/>
          </a:p>
          <a:p>
            <a:pPr marL="457200" lvl="1" indent="0">
              <a:lnSpc>
                <a:spcPct val="80000"/>
              </a:lnSpc>
              <a:buNone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BD46B6-5EC4-482E-8B98-54B86EC545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218371"/>
            <a:ext cx="10515600" cy="9443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Et l’entrée en études de santé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14C51A-EF25-4E22-8D66-5EDD76ED071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162714"/>
            <a:ext cx="10515600" cy="4351338"/>
          </a:xfrm>
        </p:spPr>
        <p:txBody>
          <a:bodyPr>
            <a:normAutofit/>
          </a:bodyPr>
          <a:lstStyle/>
          <a:p>
            <a:pPr lvl="0"/>
            <a:r>
              <a:rPr lang="fr-FR" b="1" u="sng" dirty="0"/>
              <a:t>1</a:t>
            </a:r>
            <a:r>
              <a:rPr lang="fr-FR" b="1" u="sng" baseline="30000" dirty="0"/>
              <a:t>er</a:t>
            </a:r>
            <a:r>
              <a:rPr lang="fr-FR" b="1" u="sng" dirty="0"/>
              <a:t> groupe d’épreuve</a:t>
            </a:r>
            <a:r>
              <a:rPr lang="fr-FR" b="1" dirty="0"/>
              <a:t> </a:t>
            </a:r>
            <a:r>
              <a:rPr lang="fr-FR" dirty="0"/>
              <a:t>: </a:t>
            </a:r>
            <a:r>
              <a:rPr lang="fr-FR" dirty="0" smtClean="0"/>
              <a:t>Sessions d’examen écrites</a:t>
            </a:r>
            <a:endParaRPr lang="fr-FR" b="1" dirty="0"/>
          </a:p>
          <a:p>
            <a:pPr marL="685800" lvl="2">
              <a:spcBef>
                <a:spcPts val="1000"/>
              </a:spcBef>
            </a:pPr>
            <a:r>
              <a:rPr lang="fr-FR" dirty="0" smtClean="0"/>
              <a:t>Différentes UE par examen : QCM essentiellement</a:t>
            </a:r>
          </a:p>
          <a:p>
            <a:pPr marL="0" lvl="0" indent="0" algn="ctr">
              <a:buNone/>
            </a:pPr>
            <a:r>
              <a:rPr lang="fr-FR" dirty="0"/>
              <a:t>	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sz="2600" b="1" dirty="0"/>
              <a:t>35% des places en santé attribués dès le 1</a:t>
            </a:r>
            <a:r>
              <a:rPr lang="fr-FR" sz="2600" b="1" baseline="30000" dirty="0"/>
              <a:t>er</a:t>
            </a:r>
            <a:r>
              <a:rPr lang="fr-FR" sz="2600" b="1" dirty="0"/>
              <a:t> groupe </a:t>
            </a:r>
            <a:r>
              <a:rPr lang="fr-FR" sz="2600" b="1" dirty="0" smtClean="0"/>
              <a:t>d’épreuves (soit la moitié des PASS admis)</a:t>
            </a:r>
            <a:endParaRPr lang="fr-FR" sz="2600" b="1" dirty="0"/>
          </a:p>
          <a:p>
            <a:pPr marL="0" lvl="0" indent="0">
              <a:buNone/>
            </a:pPr>
            <a:endParaRPr lang="fr-FR" sz="600" b="1" dirty="0"/>
          </a:p>
          <a:p>
            <a:pPr lvl="0"/>
            <a:r>
              <a:rPr lang="fr-FR" b="1" u="sng" dirty="0"/>
              <a:t>2</a:t>
            </a:r>
            <a:r>
              <a:rPr lang="fr-FR" b="1" u="sng" baseline="30000" dirty="0"/>
              <a:t>ème</a:t>
            </a:r>
            <a:r>
              <a:rPr lang="fr-FR" b="1" u="sng" dirty="0"/>
              <a:t> groupe d’épreuves</a:t>
            </a:r>
            <a:r>
              <a:rPr lang="fr-FR" b="1" dirty="0"/>
              <a:t> </a:t>
            </a:r>
            <a:r>
              <a:rPr lang="fr-FR" dirty="0"/>
              <a:t>: </a:t>
            </a:r>
            <a:r>
              <a:rPr lang="fr-FR" b="1" dirty="0" smtClean="0"/>
              <a:t>ORAL</a:t>
            </a:r>
            <a:r>
              <a:rPr lang="fr-FR" dirty="0" smtClean="0"/>
              <a:t> de 20 min/étudiants </a:t>
            </a:r>
          </a:p>
          <a:p>
            <a:pPr lvl="1"/>
            <a:r>
              <a:rPr lang="fr-FR" b="1" dirty="0" smtClean="0"/>
              <a:t>Même modalités que les étudiants </a:t>
            </a:r>
            <a:r>
              <a:rPr lang="fr-FR" b="1" dirty="0"/>
              <a:t>en L.AS</a:t>
            </a:r>
          </a:p>
          <a:p>
            <a:pPr lvl="1"/>
            <a:r>
              <a:rPr lang="fr-FR" b="1" dirty="0"/>
              <a:t>Motivation, projet </a:t>
            </a:r>
            <a:r>
              <a:rPr lang="fr-FR" b="1" dirty="0" smtClean="0"/>
              <a:t>professionnel, esprit critique</a:t>
            </a:r>
            <a:r>
              <a:rPr lang="fr-FR" dirty="0" smtClean="0"/>
              <a:t>… (pas défini)</a:t>
            </a:r>
          </a:p>
          <a:p>
            <a:pPr lvl="1"/>
            <a:endParaRPr lang="fr-FR" sz="1400" dirty="0"/>
          </a:p>
          <a:p>
            <a:pPr marL="457200" lvl="1" indent="0" algn="ctr">
              <a:buNone/>
            </a:pPr>
            <a:r>
              <a:rPr lang="fr-FR" sz="2800" dirty="0" smtClean="0">
                <a:sym typeface="Wingdings" panose="05000000000000000000" pitchFamily="2" charset="2"/>
              </a:rPr>
              <a:t> </a:t>
            </a:r>
            <a:r>
              <a:rPr lang="fr-FR" sz="2800" b="1" dirty="0"/>
              <a:t>Compétences</a:t>
            </a:r>
            <a:r>
              <a:rPr lang="fr-FR" sz="2800" dirty="0"/>
              <a:t> et pas connaissances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C21F24-075A-4D45-B143-128F494BEE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011077"/>
            <a:ext cx="10515600" cy="1325563"/>
          </a:xfrm>
        </p:spPr>
        <p:txBody>
          <a:bodyPr/>
          <a:lstStyle/>
          <a:p>
            <a:pPr lvl="0"/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La L.AS en Lorraine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A7C3CA-3113-407B-96E8-B0130ED8F28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4924" y="2141539"/>
            <a:ext cx="6623876" cy="4351336"/>
          </a:xfrm>
        </p:spPr>
        <p:txBody>
          <a:bodyPr>
            <a:normAutofit/>
          </a:bodyPr>
          <a:lstStyle/>
          <a:p>
            <a:pPr lvl="0"/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année de licence complète : </a:t>
            </a:r>
            <a:r>
              <a:rPr lang="fr-FR" b="1" dirty="0"/>
              <a:t>60 ECTS </a:t>
            </a:r>
          </a:p>
          <a:p>
            <a:pPr lvl="0"/>
            <a:r>
              <a:rPr lang="fr-FR" dirty="0"/>
              <a:t>369 places actuellement</a:t>
            </a:r>
          </a:p>
          <a:p>
            <a:pPr lvl="0"/>
            <a:r>
              <a:rPr lang="fr-FR" dirty="0"/>
              <a:t>Licences proposées et places </a:t>
            </a:r>
            <a:r>
              <a:rPr lang="fr-FR" i="1" dirty="0"/>
              <a:t>(Page PARCOURSUP)</a:t>
            </a:r>
          </a:p>
          <a:p>
            <a:pPr marL="0" lvl="0" indent="0" algn="ctr">
              <a:buNone/>
            </a:pPr>
            <a:r>
              <a:rPr lang="fr-FR" dirty="0" smtClean="0"/>
              <a:t> </a:t>
            </a:r>
            <a:r>
              <a:rPr lang="fr-FR" dirty="0"/>
              <a:t>+ </a:t>
            </a:r>
            <a:r>
              <a:rPr lang="fr-FR" b="1" dirty="0"/>
              <a:t>1 « accès santé » </a:t>
            </a:r>
            <a:r>
              <a:rPr lang="fr-FR" dirty="0"/>
              <a:t>par filière de santé : </a:t>
            </a:r>
            <a:br>
              <a:rPr lang="fr-FR" dirty="0"/>
            </a:br>
            <a:r>
              <a:rPr lang="fr-FR" b="1" dirty="0" smtClean="0"/>
              <a:t>10 </a:t>
            </a:r>
            <a:r>
              <a:rPr lang="fr-FR" b="1" dirty="0"/>
              <a:t>ECTS en </a:t>
            </a:r>
            <a:r>
              <a:rPr lang="fr-FR" b="1" dirty="0" smtClean="0"/>
              <a:t>e-learning ou en présentiel (à définir selon les licences)</a:t>
            </a:r>
            <a:r>
              <a:rPr lang="fr-FR" b="1" dirty="0"/>
              <a:t> </a:t>
            </a:r>
            <a:r>
              <a:rPr lang="fr-FR" b="1" dirty="0" smtClean="0"/>
              <a:t>soit 70 ECTS !</a:t>
            </a:r>
            <a:endParaRPr lang="fr-FR" dirty="0"/>
          </a:p>
          <a:p>
            <a:r>
              <a:rPr lang="fr-FR" b="1" dirty="0" smtClean="0"/>
              <a:t>A terme : </a:t>
            </a:r>
            <a:r>
              <a:rPr lang="fr-FR" dirty="0" smtClean="0"/>
              <a:t>50% maximum des étudiants</a:t>
            </a:r>
            <a:endParaRPr lang="fr-FR" b="1" dirty="0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00751C2A-02FC-47BF-BA63-B0414BA96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784326"/>
              </p:ext>
            </p:extLst>
          </p:nvPr>
        </p:nvGraphicFramePr>
        <p:xfrm>
          <a:off x="6908800" y="1333502"/>
          <a:ext cx="3789721" cy="487814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882638">
                  <a:extLst>
                    <a:ext uri="{9D8B030D-6E8A-4147-A177-3AD203B41FA5}">
                      <a16:colId xmlns:a16="http://schemas.microsoft.com/office/drawing/2014/main" val="2787047713"/>
                    </a:ext>
                  </a:extLst>
                </a:gridCol>
                <a:gridCol w="965764">
                  <a:extLst>
                    <a:ext uri="{9D8B030D-6E8A-4147-A177-3AD203B41FA5}">
                      <a16:colId xmlns:a16="http://schemas.microsoft.com/office/drawing/2014/main" val="1181516264"/>
                    </a:ext>
                  </a:extLst>
                </a:gridCol>
                <a:gridCol w="941319">
                  <a:extLst>
                    <a:ext uri="{9D8B030D-6E8A-4147-A177-3AD203B41FA5}">
                      <a16:colId xmlns:a16="http://schemas.microsoft.com/office/drawing/2014/main" val="1745666811"/>
                    </a:ext>
                  </a:extLst>
                </a:gridCol>
              </a:tblGrid>
              <a:tr h="427802">
                <a:tc>
                  <a:txBody>
                    <a:bodyPr/>
                    <a:lstStyle/>
                    <a:p>
                      <a:pPr lvl="0" algn="ctr"/>
                      <a:r>
                        <a:rPr lang="fr-FR" dirty="0"/>
                        <a:t>Licences</a:t>
                      </a:r>
                      <a:r>
                        <a:rPr lang="fr-FR" baseline="0" dirty="0"/>
                        <a:t>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Nancy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Metz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154983"/>
                  </a:ext>
                </a:extLst>
              </a:tr>
              <a:tr h="470013"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Droit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003846"/>
                  </a:ext>
                </a:extLst>
              </a:tr>
              <a:tr h="477179"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Eco-gestion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89133"/>
                  </a:ext>
                </a:extLst>
              </a:tr>
              <a:tr h="477179"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STAPS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244879"/>
                  </a:ext>
                </a:extLst>
              </a:tr>
              <a:tr h="477179"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Science</a:t>
                      </a:r>
                      <a:r>
                        <a:rPr lang="fr-FR" baseline="0"/>
                        <a:t> de la Vie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211340"/>
                  </a:ext>
                </a:extLst>
              </a:tr>
              <a:tr h="477179"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Physique-Chimie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375829"/>
                  </a:ext>
                </a:extLst>
              </a:tr>
              <a:tr h="477179"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Maths-info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555764"/>
                  </a:ext>
                </a:extLst>
              </a:tr>
              <a:tr h="477179"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Sciences pour l’ingénieur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01383"/>
                  </a:ext>
                </a:extLst>
              </a:tr>
              <a:tr h="477179">
                <a:tc>
                  <a:txBody>
                    <a:bodyPr/>
                    <a:lstStyle/>
                    <a:p>
                      <a:pPr lvl="0" algn="ctr"/>
                      <a:r>
                        <a:rPr lang="fr-FR" dirty="0"/>
                        <a:t>MIASHS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741385"/>
                  </a:ext>
                </a:extLst>
              </a:tr>
              <a:tr h="477179"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Allemand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1758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881DC5-6078-4726-BC60-69E383DF72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051095"/>
            <a:ext cx="10515600" cy="1325563"/>
          </a:xfrm>
        </p:spPr>
        <p:txBody>
          <a:bodyPr/>
          <a:lstStyle/>
          <a:p>
            <a:pPr lvl="0"/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Une année en L.AS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1E58FF-E26F-4E24-B339-29466F19D2C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61208" y="2376658"/>
            <a:ext cx="10515600" cy="4351338"/>
          </a:xfrm>
        </p:spPr>
        <p:txBody>
          <a:bodyPr/>
          <a:lstStyle/>
          <a:p>
            <a:pPr lvl="0"/>
            <a:r>
              <a:rPr lang="fr-FR" dirty="0"/>
              <a:t>Cours de licence sur le campus correspondant</a:t>
            </a:r>
          </a:p>
          <a:p>
            <a:pPr lvl="1"/>
            <a:r>
              <a:rPr lang="fr-FR" dirty="0"/>
              <a:t>Ex : Campus Sciences pour L.AS Sciences de la Vie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lvl="0"/>
            <a:r>
              <a:rPr lang="fr-FR" dirty="0"/>
              <a:t>Cours de la Mineure Santé</a:t>
            </a:r>
          </a:p>
          <a:p>
            <a:pPr lvl="1"/>
            <a:r>
              <a:rPr lang="fr-FR" dirty="0" smtClean="0"/>
              <a:t>E-learning ou présentiel ou podcast</a:t>
            </a:r>
            <a:endParaRPr lang="fr-FR" dirty="0"/>
          </a:p>
          <a:p>
            <a:pPr lvl="1"/>
            <a:r>
              <a:rPr lang="fr-FR" dirty="0"/>
              <a:t>Issus du programme du </a:t>
            </a:r>
            <a:r>
              <a:rPr lang="fr-FR" dirty="0" smtClean="0"/>
              <a:t>PASS </a:t>
            </a:r>
            <a:r>
              <a:rPr lang="fr-FR" i="1" dirty="0" smtClean="0"/>
              <a:t>a priori</a:t>
            </a:r>
            <a:endParaRPr lang="fr-FR" i="1" dirty="0"/>
          </a:p>
          <a:p>
            <a:pPr marL="457200" lvl="1" indent="0">
              <a:buNone/>
            </a:pPr>
            <a:endParaRPr lang="fr-FR" dirty="0"/>
          </a:p>
        </p:txBody>
      </p:sp>
      <p:graphicFrame>
        <p:nvGraphicFramePr>
          <p:cNvPr id="4" name="Tableau 5">
            <a:extLst>
              <a:ext uri="{FF2B5EF4-FFF2-40B4-BE49-F238E27FC236}">
                <a16:creationId xmlns:a16="http://schemas.microsoft.com/office/drawing/2014/main" id="{90B6301D-E080-4AE3-AFCA-89B3E0EF85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63498"/>
              </p:ext>
            </p:extLst>
          </p:nvPr>
        </p:nvGraphicFramePr>
        <p:xfrm>
          <a:off x="6535884" y="3508087"/>
          <a:ext cx="3554436" cy="208848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777218">
                  <a:extLst>
                    <a:ext uri="{9D8B030D-6E8A-4147-A177-3AD203B41FA5}">
                      <a16:colId xmlns:a16="http://schemas.microsoft.com/office/drawing/2014/main" val="3482247826"/>
                    </a:ext>
                  </a:extLst>
                </a:gridCol>
                <a:gridCol w="1777218">
                  <a:extLst>
                    <a:ext uri="{9D8B030D-6E8A-4147-A177-3AD203B41FA5}">
                      <a16:colId xmlns:a16="http://schemas.microsoft.com/office/drawing/2014/main" val="3811158924"/>
                    </a:ext>
                  </a:extLst>
                </a:gridCol>
              </a:tblGrid>
              <a:tr h="683196"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Unité d’enseignement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dirty="0"/>
                        <a:t>ECTS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740508"/>
                  </a:ext>
                </a:extLst>
              </a:tr>
              <a:tr h="468428"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Licence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4590688"/>
                  </a:ext>
                </a:extLst>
              </a:tr>
              <a:tr h="468428"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Accès</a:t>
                      </a:r>
                      <a:r>
                        <a:rPr lang="fr-FR" baseline="0"/>
                        <a:t> santé</a:t>
                      </a:r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0568681"/>
                  </a:ext>
                </a:extLst>
              </a:tr>
              <a:tr h="468428">
                <a:tc>
                  <a:txBody>
                    <a:bodyPr/>
                    <a:lstStyle/>
                    <a:p>
                      <a:pPr lvl="0" algn="ctr"/>
                      <a:r>
                        <a:rPr lang="fr-FR" sz="24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2400" b="1" dirty="0"/>
                        <a:t>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6276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0300C1-B009-4F23-B1C5-03BA498227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975657"/>
            <a:ext cx="10515600" cy="1325563"/>
          </a:xfrm>
        </p:spPr>
        <p:txBody>
          <a:bodyPr/>
          <a:lstStyle/>
          <a:p>
            <a:pPr lvl="0"/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Et l’entrée en études de santé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0E6E0F-FD38-4DA0-9F33-C500AE196D1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991645"/>
            <a:ext cx="10515600" cy="4595422"/>
          </a:xfrm>
        </p:spPr>
        <p:txBody>
          <a:bodyPr>
            <a:normAutofit/>
          </a:bodyPr>
          <a:lstStyle/>
          <a:p>
            <a:pPr lvl="0"/>
            <a:r>
              <a:rPr lang="fr-FR" b="1" u="sng" dirty="0"/>
              <a:t>1</a:t>
            </a:r>
            <a:r>
              <a:rPr lang="fr-FR" b="1" u="sng" baseline="30000" dirty="0"/>
              <a:t>e</a:t>
            </a:r>
            <a:r>
              <a:rPr lang="fr-FR" b="1" u="sng" dirty="0"/>
              <a:t> groupe d’épreuves</a:t>
            </a:r>
          </a:p>
          <a:p>
            <a:pPr lvl="1"/>
            <a:r>
              <a:rPr lang="fr-FR" dirty="0"/>
              <a:t>Examen (partiels) </a:t>
            </a:r>
            <a:r>
              <a:rPr lang="fr-FR" b="1" dirty="0"/>
              <a:t>ECRIT de la licence </a:t>
            </a:r>
            <a:r>
              <a:rPr lang="fr-FR" dirty="0"/>
              <a:t>choisie</a:t>
            </a:r>
          </a:p>
          <a:p>
            <a:pPr lvl="1"/>
            <a:r>
              <a:rPr lang="fr-FR" dirty="0"/>
              <a:t>Dates variables selon les licences</a:t>
            </a:r>
          </a:p>
          <a:p>
            <a:pPr lvl="1"/>
            <a:r>
              <a:rPr lang="fr-FR" dirty="0"/>
              <a:t>Examen </a:t>
            </a:r>
            <a:r>
              <a:rPr lang="fr-FR" b="1" dirty="0"/>
              <a:t>ECRIT pour la mineure </a:t>
            </a:r>
            <a:r>
              <a:rPr lang="fr-FR" b="1" dirty="0" smtClean="0"/>
              <a:t>santé </a:t>
            </a:r>
            <a:endParaRPr lang="fr-FR" b="1" dirty="0"/>
          </a:p>
          <a:p>
            <a:pPr marL="0" lvl="0" indent="0">
              <a:buNone/>
            </a:pPr>
            <a:endParaRPr lang="fr-FR" sz="1200" dirty="0"/>
          </a:p>
          <a:p>
            <a:pPr lvl="0"/>
            <a:r>
              <a:rPr lang="fr-FR" b="1" u="sng" dirty="0"/>
              <a:t>2</a:t>
            </a:r>
            <a:r>
              <a:rPr lang="fr-FR" b="1" u="sng" baseline="30000" dirty="0"/>
              <a:t>e</a:t>
            </a:r>
            <a:r>
              <a:rPr lang="fr-FR" b="1" u="sng" dirty="0"/>
              <a:t> groupe d’épreuves</a:t>
            </a:r>
            <a:r>
              <a:rPr lang="fr-FR" b="1" dirty="0"/>
              <a:t> </a:t>
            </a:r>
            <a:r>
              <a:rPr lang="fr-FR" dirty="0"/>
              <a:t>: </a:t>
            </a:r>
            <a:endParaRPr lang="fr-FR" dirty="0" smtClean="0"/>
          </a:p>
          <a:p>
            <a:pPr lvl="1"/>
            <a:r>
              <a:rPr lang="fr-FR" b="1" dirty="0" smtClean="0"/>
              <a:t>ORAL</a:t>
            </a:r>
            <a:r>
              <a:rPr lang="fr-FR" dirty="0" smtClean="0"/>
              <a:t> de 20 min/étudiant</a:t>
            </a:r>
            <a:endParaRPr lang="fr-FR" dirty="0"/>
          </a:p>
          <a:p>
            <a:pPr lvl="1"/>
            <a:r>
              <a:rPr lang="fr-FR" b="1" dirty="0" smtClean="0"/>
              <a:t>Même </a:t>
            </a:r>
            <a:r>
              <a:rPr lang="fr-FR" b="1" dirty="0"/>
              <a:t>modalités </a:t>
            </a:r>
            <a:r>
              <a:rPr lang="fr-FR" dirty="0"/>
              <a:t>d’évaluation </a:t>
            </a:r>
            <a:r>
              <a:rPr lang="fr-FR" b="1" dirty="0"/>
              <a:t>que les PASS</a:t>
            </a:r>
          </a:p>
          <a:p>
            <a:pPr marL="457200" lvl="1" indent="0">
              <a:buNone/>
            </a:pPr>
            <a:endParaRPr lang="fr-FR" sz="1200" b="1" dirty="0"/>
          </a:p>
          <a:p>
            <a:pPr marL="457200" lvl="1" indent="0" algn="ctr">
              <a:buNone/>
            </a:pPr>
            <a:r>
              <a:rPr lang="fr-FR" sz="2800" b="1" dirty="0" smtClean="0">
                <a:sym typeface="Wingdings" panose="05000000000000000000" pitchFamily="2" charset="2"/>
              </a:rPr>
              <a:t> </a:t>
            </a:r>
            <a:r>
              <a:rPr lang="fr-FR" sz="2800" b="1" dirty="0"/>
              <a:t>Compétences </a:t>
            </a:r>
            <a:r>
              <a:rPr lang="fr-FR" sz="2800" dirty="0"/>
              <a:t>et non des connaissances </a:t>
            </a:r>
          </a:p>
          <a:p>
            <a:pPr lvl="1"/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lvl="1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794D389-6EBF-42B8-AAF2-C263975B7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r-FR">
                <a:latin typeface="Palatino Linotype" panose="02040502050505030304" pitchFamily="18" charset="0"/>
              </a:rPr>
              <a:t>Pour poser vos questions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F44F85-AE74-E845-B5A9-347D64AD7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3316738"/>
            <a:ext cx="5314543" cy="3375920"/>
          </a:xfrm>
        </p:spPr>
        <p:txBody>
          <a:bodyPr anchor="t">
            <a:normAutofit/>
          </a:bodyPr>
          <a:lstStyle/>
          <a:p>
            <a:pPr lvl="1"/>
            <a:r>
              <a:rPr lang="fr-FR" dirty="0"/>
              <a:t>Ecrivez « Slido.com » sur google</a:t>
            </a:r>
          </a:p>
          <a:p>
            <a:pPr marL="457200" lvl="1" indent="0">
              <a:buNone/>
            </a:pPr>
            <a:endParaRPr lang="fr-FR" dirty="0"/>
          </a:p>
          <a:p>
            <a:pPr lvl="1"/>
            <a:r>
              <a:rPr lang="fr-FR" dirty="0"/>
              <a:t>Entrez le code « TUTORAT » 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Envoyez vos questions, nous y répondrons à la fin ;) </a:t>
            </a: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Résultat de recherche d'images pour &quot;logo slido&quot;&quot;">
            <a:extLst>
              <a:ext uri="{FF2B5EF4-FFF2-40B4-BE49-F238E27FC236}">
                <a16:creationId xmlns:a16="http://schemas.microsoft.com/office/drawing/2014/main" id="{44893084-DCE6-4ADB-BA7F-8284DF6E8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r="832" b="-2"/>
          <a:stretch/>
        </p:blipFill>
        <p:spPr bwMode="auto"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945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02C91-9C02-4388-B0B7-2BE496CC5D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403" y="905872"/>
            <a:ext cx="10515600" cy="1325559"/>
          </a:xfrm>
        </p:spPr>
        <p:txBody>
          <a:bodyPr/>
          <a:lstStyle/>
          <a:p>
            <a:pPr lvl="0"/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Pour résumer : </a:t>
            </a:r>
          </a:p>
        </p:txBody>
      </p:sp>
      <p:pic>
        <p:nvPicPr>
          <p:cNvPr id="49" name="Image 48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CD4B8EE0-2297-4330-9798-21F27F4B9E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003" y="4890251"/>
            <a:ext cx="1521982" cy="1444065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E94385F1-DF99-46DC-8943-1B1E52404C17}"/>
              </a:ext>
            </a:extLst>
          </p:cNvPr>
          <p:cNvGrpSpPr/>
          <p:nvPr/>
        </p:nvGrpSpPr>
        <p:grpSpPr>
          <a:xfrm>
            <a:off x="327171" y="1786073"/>
            <a:ext cx="10515600" cy="4447575"/>
            <a:chOff x="0" y="439504"/>
            <a:chExt cx="12134499" cy="5719425"/>
          </a:xfrm>
        </p:grpSpPr>
        <p:sp>
          <p:nvSpPr>
            <p:cNvPr id="5" name="Rectangle 120">
              <a:extLst>
                <a:ext uri="{FF2B5EF4-FFF2-40B4-BE49-F238E27FC236}">
                  <a16:creationId xmlns:a16="http://schemas.microsoft.com/office/drawing/2014/main" id="{A3D0A0C3-772B-4A90-BAD9-DA8322BDF743}"/>
                </a:ext>
              </a:extLst>
            </p:cNvPr>
            <p:cNvSpPr/>
            <p:nvPr/>
          </p:nvSpPr>
          <p:spPr>
            <a:xfrm>
              <a:off x="9418484" y="5169421"/>
              <a:ext cx="843213" cy="497351"/>
            </a:xfrm>
            <a:prstGeom prst="rect">
              <a:avLst/>
            </a:prstGeom>
            <a:solidFill>
              <a:srgbClr val="00B05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100" b="1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Mineure Santé</a:t>
              </a:r>
            </a:p>
          </p:txBody>
        </p:sp>
        <p:sp>
          <p:nvSpPr>
            <p:cNvPr id="6" name="Rectangle 122">
              <a:extLst>
                <a:ext uri="{FF2B5EF4-FFF2-40B4-BE49-F238E27FC236}">
                  <a16:creationId xmlns:a16="http://schemas.microsoft.com/office/drawing/2014/main" id="{2C4F5824-9EC7-4CC3-BA19-BE0BFD3AE964}"/>
                </a:ext>
              </a:extLst>
            </p:cNvPr>
            <p:cNvSpPr/>
            <p:nvPr/>
          </p:nvSpPr>
          <p:spPr>
            <a:xfrm>
              <a:off x="3029597" y="5203161"/>
              <a:ext cx="810002" cy="500743"/>
            </a:xfrm>
            <a:prstGeom prst="rect">
              <a:avLst/>
            </a:prstGeom>
            <a:solidFill>
              <a:srgbClr val="00B05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100" b="1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Mineure Santé</a:t>
              </a:r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F9227046-1367-44E0-818A-A5EB0C54342B}"/>
                </a:ext>
              </a:extLst>
            </p:cNvPr>
            <p:cNvGrpSpPr/>
            <p:nvPr/>
          </p:nvGrpSpPr>
          <p:grpSpPr>
            <a:xfrm>
              <a:off x="0" y="439504"/>
              <a:ext cx="12134499" cy="5719425"/>
              <a:chOff x="30687" y="775063"/>
              <a:chExt cx="12134499" cy="5719425"/>
            </a:xfrm>
          </p:grpSpPr>
          <p:sp>
            <p:nvSpPr>
              <p:cNvPr id="8" name="Rectangle à coins arrondis 4">
                <a:extLst>
                  <a:ext uri="{FF2B5EF4-FFF2-40B4-BE49-F238E27FC236}">
                    <a16:creationId xmlns:a16="http://schemas.microsoft.com/office/drawing/2014/main" id="{A7161117-0FE9-45B8-B96F-1CBDD5EB0597}"/>
                  </a:ext>
                </a:extLst>
              </p:cNvPr>
              <p:cNvSpPr/>
              <p:nvPr/>
            </p:nvSpPr>
            <p:spPr>
              <a:xfrm>
                <a:off x="4362995" y="775063"/>
                <a:ext cx="2917374" cy="705395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00B0F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20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PARCOURSUP</a:t>
                </a:r>
              </a:p>
            </p:txBody>
          </p:sp>
          <p:cxnSp>
            <p:nvCxnSpPr>
              <p:cNvPr id="9" name="Connecteur droit avec flèche 9">
                <a:extLst>
                  <a:ext uri="{FF2B5EF4-FFF2-40B4-BE49-F238E27FC236}">
                    <a16:creationId xmlns:a16="http://schemas.microsoft.com/office/drawing/2014/main" id="{3E79575C-3450-4C82-9EB7-C6A57F4D170B}"/>
                  </a:ext>
                </a:extLst>
              </p:cNvPr>
              <p:cNvCxnSpPr/>
              <p:nvPr/>
            </p:nvCxnSpPr>
            <p:spPr>
              <a:xfrm flipH="1">
                <a:off x="2123465" y="1393371"/>
                <a:ext cx="3408883" cy="1419131"/>
              </a:xfrm>
              <a:prstGeom prst="straightConnector1">
                <a:avLst/>
              </a:prstGeom>
              <a:noFill/>
              <a:ln w="28575" cap="flat">
                <a:solidFill>
                  <a:srgbClr val="00B0F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10" name="Connecteur droit avec flèche 10">
                <a:extLst>
                  <a:ext uri="{FF2B5EF4-FFF2-40B4-BE49-F238E27FC236}">
                    <a16:creationId xmlns:a16="http://schemas.microsoft.com/office/drawing/2014/main" id="{83E3BE2F-D4C5-4E32-B8EB-9FA1672161E1}"/>
                  </a:ext>
                </a:extLst>
              </p:cNvPr>
              <p:cNvCxnSpPr/>
              <p:nvPr/>
            </p:nvCxnSpPr>
            <p:spPr>
              <a:xfrm>
                <a:off x="6045345" y="1393371"/>
                <a:ext cx="4118357" cy="1413087"/>
              </a:xfrm>
              <a:prstGeom prst="straightConnector1">
                <a:avLst/>
              </a:prstGeom>
              <a:noFill/>
              <a:ln w="28575" cap="flat">
                <a:solidFill>
                  <a:srgbClr val="00B0F0"/>
                </a:solidFill>
                <a:prstDash val="solid"/>
                <a:miter/>
                <a:tailEnd type="arrow"/>
              </a:ln>
            </p:spPr>
          </p:cxnSp>
          <p:sp>
            <p:nvSpPr>
              <p:cNvPr id="11" name="Rectangle à coins arrondis 15">
                <a:extLst>
                  <a:ext uri="{FF2B5EF4-FFF2-40B4-BE49-F238E27FC236}">
                    <a16:creationId xmlns:a16="http://schemas.microsoft.com/office/drawing/2014/main" id="{784DF57D-9D56-4383-ACFA-35C052D97C75}"/>
                  </a:ext>
                </a:extLst>
              </p:cNvPr>
              <p:cNvSpPr/>
              <p:nvPr/>
            </p:nvSpPr>
            <p:spPr>
              <a:xfrm>
                <a:off x="8730764" y="1480459"/>
                <a:ext cx="2288176" cy="831665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00B05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400" b="1" i="0" u="sng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PASS</a:t>
                </a:r>
                <a:r>
                  <a:rPr lang="fr-FR" sz="14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 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4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Parcours Accès Santé Spécifique</a:t>
                </a:r>
              </a:p>
            </p:txBody>
          </p:sp>
          <p:sp>
            <p:nvSpPr>
              <p:cNvPr id="12" name="Rectangle à coins arrondis 19">
                <a:extLst>
                  <a:ext uri="{FF2B5EF4-FFF2-40B4-BE49-F238E27FC236}">
                    <a16:creationId xmlns:a16="http://schemas.microsoft.com/office/drawing/2014/main" id="{09EF5539-E0F2-4AB9-AF00-DF20584931B2}"/>
                  </a:ext>
                </a:extLst>
              </p:cNvPr>
              <p:cNvSpPr/>
              <p:nvPr/>
            </p:nvSpPr>
            <p:spPr>
              <a:xfrm>
                <a:off x="554217" y="1480459"/>
                <a:ext cx="2288176" cy="831665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400" b="1" i="0" u="sng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L.AS 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Licence Accès Santé</a:t>
                </a:r>
              </a:p>
            </p:txBody>
          </p:sp>
          <p:sp>
            <p:nvSpPr>
              <p:cNvPr id="13" name="Rectangle 21">
                <a:extLst>
                  <a:ext uri="{FF2B5EF4-FFF2-40B4-BE49-F238E27FC236}">
                    <a16:creationId xmlns:a16="http://schemas.microsoft.com/office/drawing/2014/main" id="{BD93AF93-6C9D-4EBA-8281-A24624A514A0}"/>
                  </a:ext>
                </a:extLst>
              </p:cNvPr>
              <p:cNvSpPr/>
              <p:nvPr/>
            </p:nvSpPr>
            <p:spPr>
              <a:xfrm>
                <a:off x="607006" y="2812868"/>
                <a:ext cx="1426299" cy="500743"/>
              </a:xfrm>
              <a:prstGeom prst="rect">
                <a:avLst/>
              </a:pr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LICENCE 1 X (MAJEURE)</a:t>
                </a:r>
              </a:p>
            </p:txBody>
          </p:sp>
          <p:sp>
            <p:nvSpPr>
              <p:cNvPr id="14" name="Rectangle 22">
                <a:extLst>
                  <a:ext uri="{FF2B5EF4-FFF2-40B4-BE49-F238E27FC236}">
                    <a16:creationId xmlns:a16="http://schemas.microsoft.com/office/drawing/2014/main" id="{3567728A-692E-46E0-B32B-6FEBC7FB1F1C}"/>
                  </a:ext>
                </a:extLst>
              </p:cNvPr>
              <p:cNvSpPr/>
              <p:nvPr/>
            </p:nvSpPr>
            <p:spPr>
              <a:xfrm>
                <a:off x="2033726" y="2812868"/>
                <a:ext cx="867492" cy="500743"/>
              </a:xfrm>
              <a:prstGeom prst="rect">
                <a:avLst/>
              </a:prstGeom>
              <a:solidFill>
                <a:srgbClr val="00B05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Mineure Santé</a:t>
                </a:r>
              </a:p>
            </p:txBody>
          </p:sp>
          <p:sp>
            <p:nvSpPr>
              <p:cNvPr id="15" name="Rectangle 23">
                <a:extLst>
                  <a:ext uri="{FF2B5EF4-FFF2-40B4-BE49-F238E27FC236}">
                    <a16:creationId xmlns:a16="http://schemas.microsoft.com/office/drawing/2014/main" id="{9E489F58-8CE6-450E-8C5E-6858074D21A4}"/>
                  </a:ext>
                </a:extLst>
              </p:cNvPr>
              <p:cNvSpPr/>
              <p:nvPr/>
            </p:nvSpPr>
            <p:spPr>
              <a:xfrm>
                <a:off x="8730764" y="2812868"/>
                <a:ext cx="1657194" cy="500743"/>
              </a:xfrm>
              <a:prstGeom prst="rect">
                <a:avLst/>
              </a:prstGeom>
              <a:solidFill>
                <a:srgbClr val="00B05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MAJEURE SANTE</a:t>
                </a:r>
              </a:p>
            </p:txBody>
          </p:sp>
          <p:sp>
            <p:nvSpPr>
              <p:cNvPr id="16" name="Rectangle 24">
                <a:extLst>
                  <a:ext uri="{FF2B5EF4-FFF2-40B4-BE49-F238E27FC236}">
                    <a16:creationId xmlns:a16="http://schemas.microsoft.com/office/drawing/2014/main" id="{621C6226-020F-487B-961A-A613325F52B8}"/>
                  </a:ext>
                </a:extLst>
              </p:cNvPr>
              <p:cNvSpPr/>
              <p:nvPr/>
            </p:nvSpPr>
            <p:spPr>
              <a:xfrm>
                <a:off x="10387958" y="2812868"/>
                <a:ext cx="898352" cy="500743"/>
              </a:xfrm>
              <a:prstGeom prst="rect">
                <a:avLst/>
              </a:pr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Mineure X</a:t>
                </a:r>
              </a:p>
            </p:txBody>
          </p:sp>
          <p:sp>
            <p:nvSpPr>
              <p:cNvPr id="17" name="Rectangle 35">
                <a:extLst>
                  <a:ext uri="{FF2B5EF4-FFF2-40B4-BE49-F238E27FC236}">
                    <a16:creationId xmlns:a16="http://schemas.microsoft.com/office/drawing/2014/main" id="{DE71A0A1-92DE-4458-9BB4-4F61F9274851}"/>
                  </a:ext>
                </a:extLst>
              </p:cNvPr>
              <p:cNvSpPr/>
              <p:nvPr/>
            </p:nvSpPr>
            <p:spPr>
              <a:xfrm>
                <a:off x="1649394" y="4226942"/>
                <a:ext cx="1420584" cy="500743"/>
              </a:xfrm>
              <a:prstGeom prst="rect">
                <a:avLst/>
              </a:pr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LICENCE 2 X (MAJEURE)</a:t>
                </a:r>
              </a:p>
            </p:txBody>
          </p:sp>
          <p:sp>
            <p:nvSpPr>
              <p:cNvPr id="18" name="Rectangle 36">
                <a:extLst>
                  <a:ext uri="{FF2B5EF4-FFF2-40B4-BE49-F238E27FC236}">
                    <a16:creationId xmlns:a16="http://schemas.microsoft.com/office/drawing/2014/main" id="{5779C57A-218A-44F3-B70E-CA6D98E9FF16}"/>
                  </a:ext>
                </a:extLst>
              </p:cNvPr>
              <p:cNvSpPr/>
              <p:nvPr/>
            </p:nvSpPr>
            <p:spPr>
              <a:xfrm>
                <a:off x="3046607" y="4226942"/>
                <a:ext cx="828436" cy="500743"/>
              </a:xfrm>
              <a:prstGeom prst="rect">
                <a:avLst/>
              </a:prstGeom>
              <a:solidFill>
                <a:srgbClr val="00B05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Mineure Santé</a:t>
                </a:r>
              </a:p>
            </p:txBody>
          </p:sp>
          <p:sp>
            <p:nvSpPr>
              <p:cNvPr id="19" name="Rectangle 45">
                <a:extLst>
                  <a:ext uri="{FF2B5EF4-FFF2-40B4-BE49-F238E27FC236}">
                    <a16:creationId xmlns:a16="http://schemas.microsoft.com/office/drawing/2014/main" id="{53BD6DE5-6294-4E50-ABF4-68E24EB01E12}"/>
                  </a:ext>
                </a:extLst>
              </p:cNvPr>
              <p:cNvSpPr/>
              <p:nvPr/>
            </p:nvSpPr>
            <p:spPr>
              <a:xfrm>
                <a:off x="7954475" y="4258543"/>
                <a:ext cx="1461147" cy="500743"/>
              </a:xfrm>
              <a:prstGeom prst="rect">
                <a:avLst/>
              </a:pr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LICENCE 2 X (MAJEURE)</a:t>
                </a:r>
              </a:p>
            </p:txBody>
          </p:sp>
          <p:sp>
            <p:nvSpPr>
              <p:cNvPr id="20" name="Rectangle 46">
                <a:extLst>
                  <a:ext uri="{FF2B5EF4-FFF2-40B4-BE49-F238E27FC236}">
                    <a16:creationId xmlns:a16="http://schemas.microsoft.com/office/drawing/2014/main" id="{08559B57-1BDF-479C-904D-6C8BD9AC0008}"/>
                  </a:ext>
                </a:extLst>
              </p:cNvPr>
              <p:cNvSpPr/>
              <p:nvPr/>
            </p:nvSpPr>
            <p:spPr>
              <a:xfrm>
                <a:off x="9269839" y="4258022"/>
                <a:ext cx="843213" cy="500743"/>
              </a:xfrm>
              <a:prstGeom prst="rect">
                <a:avLst/>
              </a:prstGeom>
              <a:solidFill>
                <a:srgbClr val="00B05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Mineure Santé</a:t>
                </a:r>
              </a:p>
            </p:txBody>
          </p:sp>
          <p:cxnSp>
            <p:nvCxnSpPr>
              <p:cNvPr id="21" name="Connecteur droit avec flèche 57">
                <a:extLst>
                  <a:ext uri="{FF2B5EF4-FFF2-40B4-BE49-F238E27FC236}">
                    <a16:creationId xmlns:a16="http://schemas.microsoft.com/office/drawing/2014/main" id="{14D612BD-09D4-4A83-94EE-6D40D5740B7C}"/>
                  </a:ext>
                </a:extLst>
              </p:cNvPr>
              <p:cNvCxnSpPr/>
              <p:nvPr/>
            </p:nvCxnSpPr>
            <p:spPr>
              <a:xfrm>
                <a:off x="1806890" y="3209973"/>
                <a:ext cx="936831" cy="1016969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22" name="Connecteur droit avec flèche 62">
                <a:extLst>
                  <a:ext uri="{FF2B5EF4-FFF2-40B4-BE49-F238E27FC236}">
                    <a16:creationId xmlns:a16="http://schemas.microsoft.com/office/drawing/2014/main" id="{68A34016-0916-49CF-8DD0-8F3A63475C53}"/>
                  </a:ext>
                </a:extLst>
              </p:cNvPr>
              <p:cNvCxnSpPr/>
              <p:nvPr/>
            </p:nvCxnSpPr>
            <p:spPr>
              <a:xfrm flipH="1">
                <a:off x="9108274" y="3320021"/>
                <a:ext cx="795281" cy="975153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sp>
            <p:nvSpPr>
              <p:cNvPr id="23" name="ZoneTexte 63">
                <a:extLst>
                  <a:ext uri="{FF2B5EF4-FFF2-40B4-BE49-F238E27FC236}">
                    <a16:creationId xmlns:a16="http://schemas.microsoft.com/office/drawing/2014/main" id="{56F51BAA-012D-4BFB-BDF0-FC44837A3B0E}"/>
                  </a:ext>
                </a:extLst>
              </p:cNvPr>
              <p:cNvSpPr txBox="1"/>
              <p:nvPr/>
            </p:nvSpPr>
            <p:spPr>
              <a:xfrm>
                <a:off x="1627814" y="3503962"/>
                <a:ext cx="1728270" cy="536890"/>
              </a:xfrm>
              <a:prstGeom prst="rect">
                <a:avLst/>
              </a:prstGeom>
              <a:gradFill>
                <a:gsLst>
                  <a:gs pos="0">
                    <a:srgbClr val="AFAFAF"/>
                  </a:gs>
                  <a:gs pos="100000">
                    <a:srgbClr val="A5A5A5"/>
                  </a:gs>
                </a:gsLst>
                <a:lin ang="5400000"/>
              </a:gradFill>
              <a:ln w="12701" cap="flat">
                <a:solidFill>
                  <a:srgbClr val="767171"/>
                </a:solidFill>
                <a:prstDash val="solid"/>
                <a:miter/>
              </a:ln>
              <a:effectLst>
                <a:outerShdw dist="19046" dir="5400000" algn="tl">
                  <a:srgbClr val="000000">
                    <a:alpha val="63000"/>
                  </a:srgbClr>
                </a:outerShdw>
              </a:effectLst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Validation à 10/20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Majeure ET mineure</a:t>
                </a:r>
              </a:p>
            </p:txBody>
          </p:sp>
          <p:sp>
            <p:nvSpPr>
              <p:cNvPr id="24" name="ZoneTexte 64">
                <a:extLst>
                  <a:ext uri="{FF2B5EF4-FFF2-40B4-BE49-F238E27FC236}">
                    <a16:creationId xmlns:a16="http://schemas.microsoft.com/office/drawing/2014/main" id="{D87A6C27-6A0B-486E-8B6A-F1AB004ACD18}"/>
                  </a:ext>
                </a:extLst>
              </p:cNvPr>
              <p:cNvSpPr txBox="1"/>
              <p:nvPr/>
            </p:nvSpPr>
            <p:spPr>
              <a:xfrm>
                <a:off x="8389426" y="3528760"/>
                <a:ext cx="1723625" cy="536890"/>
              </a:xfrm>
              <a:prstGeom prst="rect">
                <a:avLst/>
              </a:prstGeom>
              <a:gradFill>
                <a:gsLst>
                  <a:gs pos="0">
                    <a:srgbClr val="AFAFAF"/>
                  </a:gs>
                  <a:gs pos="100000">
                    <a:srgbClr val="A5A5A5"/>
                  </a:gs>
                </a:gsLst>
                <a:lin ang="5400000"/>
              </a:gradFill>
              <a:ln w="12701" cap="flat">
                <a:solidFill>
                  <a:srgbClr val="767171"/>
                </a:solidFill>
                <a:prstDash val="solid"/>
                <a:miter/>
              </a:ln>
              <a:effectLst>
                <a:outerShdw dist="19046" dir="5400000" algn="tl">
                  <a:srgbClr val="000000">
                    <a:alpha val="63000"/>
                  </a:srgbClr>
                </a:outerShdw>
              </a:effectLst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Validation à 10/20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Majeure ET mineure</a:t>
                </a:r>
              </a:p>
            </p:txBody>
          </p:sp>
          <p:cxnSp>
            <p:nvCxnSpPr>
              <p:cNvPr id="25" name="Connecteur droit avec flèche 65">
                <a:extLst>
                  <a:ext uri="{FF2B5EF4-FFF2-40B4-BE49-F238E27FC236}">
                    <a16:creationId xmlns:a16="http://schemas.microsoft.com/office/drawing/2014/main" id="{7A51864E-5487-414B-8220-745EBFA53BAF}"/>
                  </a:ext>
                </a:extLst>
              </p:cNvPr>
              <p:cNvCxnSpPr>
                <a:stCxn id="15" idx="1"/>
              </p:cNvCxnSpPr>
              <p:nvPr/>
            </p:nvCxnSpPr>
            <p:spPr>
              <a:xfrm flipH="1" flipV="1">
                <a:off x="6986912" y="2880268"/>
                <a:ext cx="1743852" cy="182971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26" name="Connecteur droit avec flèche 69">
                <a:extLst>
                  <a:ext uri="{FF2B5EF4-FFF2-40B4-BE49-F238E27FC236}">
                    <a16:creationId xmlns:a16="http://schemas.microsoft.com/office/drawing/2014/main" id="{540C1FEA-90C9-493C-A2E3-8ED02765E93F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V="1">
                <a:off x="2901218" y="2880271"/>
                <a:ext cx="1761399" cy="182970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27" name="Connecteur droit avec flèche 78">
                <a:extLst>
                  <a:ext uri="{FF2B5EF4-FFF2-40B4-BE49-F238E27FC236}">
                    <a16:creationId xmlns:a16="http://schemas.microsoft.com/office/drawing/2014/main" id="{E7593D69-284A-41AF-B1D9-A8099956B2EA}"/>
                  </a:ext>
                </a:extLst>
              </p:cNvPr>
              <p:cNvCxnSpPr>
                <a:cxnSpLocks/>
                <a:stCxn id="18" idx="3"/>
              </p:cNvCxnSpPr>
              <p:nvPr/>
            </p:nvCxnSpPr>
            <p:spPr>
              <a:xfrm flipV="1">
                <a:off x="3875043" y="2880270"/>
                <a:ext cx="787575" cy="1597045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28" name="Connecteur droit avec flèche 84">
                <a:extLst>
                  <a:ext uri="{FF2B5EF4-FFF2-40B4-BE49-F238E27FC236}">
                    <a16:creationId xmlns:a16="http://schemas.microsoft.com/office/drawing/2014/main" id="{97635D9C-4133-47D9-9A07-FF941DEB0A5C}"/>
                  </a:ext>
                </a:extLst>
              </p:cNvPr>
              <p:cNvCxnSpPr>
                <a:stCxn id="19" idx="1"/>
              </p:cNvCxnSpPr>
              <p:nvPr/>
            </p:nvCxnSpPr>
            <p:spPr>
              <a:xfrm flipH="1" flipV="1">
                <a:off x="6986912" y="2880268"/>
                <a:ext cx="967563" cy="1628647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sp>
            <p:nvSpPr>
              <p:cNvPr id="29" name="Rectangle à coins arrondis 91">
                <a:extLst>
                  <a:ext uri="{FF2B5EF4-FFF2-40B4-BE49-F238E27FC236}">
                    <a16:creationId xmlns:a16="http://schemas.microsoft.com/office/drawing/2014/main" id="{85C2D9D7-0EC4-41E3-B505-137B13778E8E}"/>
                  </a:ext>
                </a:extLst>
              </p:cNvPr>
              <p:cNvSpPr/>
              <p:nvPr/>
            </p:nvSpPr>
            <p:spPr>
              <a:xfrm>
                <a:off x="4957931" y="5789093"/>
                <a:ext cx="1746037" cy="705395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FF0000"/>
              </a:solidFill>
              <a:ln w="38103" cap="flat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4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Etudes de santé (MMOPKEP)*</a:t>
                </a:r>
              </a:p>
            </p:txBody>
          </p:sp>
          <p:cxnSp>
            <p:nvCxnSpPr>
              <p:cNvPr id="30" name="Connecteur droit avec flèche 101">
                <a:extLst>
                  <a:ext uri="{FF2B5EF4-FFF2-40B4-BE49-F238E27FC236}">
                    <a16:creationId xmlns:a16="http://schemas.microsoft.com/office/drawing/2014/main" id="{A82D2A8E-E1E0-43C5-973C-B0D372D72E74}"/>
                  </a:ext>
                </a:extLst>
              </p:cNvPr>
              <p:cNvCxnSpPr/>
              <p:nvPr/>
            </p:nvCxnSpPr>
            <p:spPr>
              <a:xfrm>
                <a:off x="10199373" y="3306827"/>
                <a:ext cx="959772" cy="946925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31" name="Connecteur droit avec flèche 112">
                <a:extLst>
                  <a:ext uri="{FF2B5EF4-FFF2-40B4-BE49-F238E27FC236}">
                    <a16:creationId xmlns:a16="http://schemas.microsoft.com/office/drawing/2014/main" id="{4C54548F-6779-48C0-98AD-0567CACE45D9}"/>
                  </a:ext>
                </a:extLst>
              </p:cNvPr>
              <p:cNvCxnSpPr>
                <a:cxnSpLocks/>
                <a:stCxn id="51" idx="2"/>
                <a:endCxn id="40" idx="0"/>
              </p:cNvCxnSpPr>
              <p:nvPr/>
            </p:nvCxnSpPr>
            <p:spPr>
              <a:xfrm flipH="1">
                <a:off x="4935071" y="3577542"/>
                <a:ext cx="878161" cy="1063220"/>
              </a:xfrm>
              <a:prstGeom prst="straightConnector1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miter/>
                <a:tailEnd type="arrow"/>
              </a:ln>
            </p:spPr>
          </p:cxnSp>
          <p:sp>
            <p:nvSpPr>
              <p:cNvPr id="32" name="ZoneTexte 117">
                <a:extLst>
                  <a:ext uri="{FF2B5EF4-FFF2-40B4-BE49-F238E27FC236}">
                    <a16:creationId xmlns:a16="http://schemas.microsoft.com/office/drawing/2014/main" id="{0247ACCD-CFC5-469C-904A-D0098E73B26D}"/>
                  </a:ext>
                </a:extLst>
              </p:cNvPr>
              <p:cNvSpPr txBox="1"/>
              <p:nvPr/>
            </p:nvSpPr>
            <p:spPr>
              <a:xfrm>
                <a:off x="10192032" y="3633624"/>
                <a:ext cx="1386119" cy="325969"/>
              </a:xfrm>
              <a:prstGeom prst="rect">
                <a:avLst/>
              </a:prstGeom>
              <a:gradFill>
                <a:gsLst>
                  <a:gs pos="0">
                    <a:srgbClr val="AFAFAF"/>
                  </a:gs>
                  <a:gs pos="100000">
                    <a:srgbClr val="A5A5A5"/>
                  </a:gs>
                </a:gsLst>
                <a:lin ang="5400000"/>
              </a:gradFill>
              <a:ln w="12701" cap="flat">
                <a:solidFill>
                  <a:srgbClr val="767171"/>
                </a:solidFill>
                <a:prstDash val="solid"/>
                <a:miter/>
              </a:ln>
              <a:effectLst>
                <a:outerShdw dist="19046" dir="5400000" algn="tl">
                  <a:srgbClr val="000000">
                    <a:alpha val="63000"/>
                  </a:srgbClr>
                </a:outerShdw>
              </a:effectLst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Année invalidée</a:t>
                </a:r>
              </a:p>
            </p:txBody>
          </p:sp>
          <p:sp>
            <p:nvSpPr>
              <p:cNvPr id="33" name="Rectangle à coins arrondis 118">
                <a:extLst>
                  <a:ext uri="{FF2B5EF4-FFF2-40B4-BE49-F238E27FC236}">
                    <a16:creationId xmlns:a16="http://schemas.microsoft.com/office/drawing/2014/main" id="{8B001FA9-577C-42A7-A348-AA9F611F62BB}"/>
                  </a:ext>
                </a:extLst>
              </p:cNvPr>
              <p:cNvSpPr/>
              <p:nvPr/>
            </p:nvSpPr>
            <p:spPr>
              <a:xfrm>
                <a:off x="10192030" y="4254136"/>
                <a:ext cx="1973156" cy="975363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00B0F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PARCOURSUP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Pas de redoublement possible</a:t>
                </a:r>
              </a:p>
            </p:txBody>
          </p:sp>
          <p:sp>
            <p:nvSpPr>
              <p:cNvPr id="34" name="Rectangle 119">
                <a:extLst>
                  <a:ext uri="{FF2B5EF4-FFF2-40B4-BE49-F238E27FC236}">
                    <a16:creationId xmlns:a16="http://schemas.microsoft.com/office/drawing/2014/main" id="{AC246574-4EAE-48AE-9540-29F93F1AFCE5}"/>
                  </a:ext>
                </a:extLst>
              </p:cNvPr>
              <p:cNvSpPr/>
              <p:nvPr/>
            </p:nvSpPr>
            <p:spPr>
              <a:xfrm>
                <a:off x="7988024" y="5501076"/>
                <a:ext cx="1461147" cy="501255"/>
              </a:xfrm>
              <a:prstGeom prst="rect">
                <a:avLst/>
              </a:pr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LICENCE 3 X (MAJEURE)</a:t>
                </a:r>
              </a:p>
            </p:txBody>
          </p:sp>
          <p:sp>
            <p:nvSpPr>
              <p:cNvPr id="35" name="Rectangle 121">
                <a:extLst>
                  <a:ext uri="{FF2B5EF4-FFF2-40B4-BE49-F238E27FC236}">
                    <a16:creationId xmlns:a16="http://schemas.microsoft.com/office/drawing/2014/main" id="{155FD88E-2790-46F8-B69E-79C646C2927D}"/>
                  </a:ext>
                </a:extLst>
              </p:cNvPr>
              <p:cNvSpPr/>
              <p:nvPr/>
            </p:nvSpPr>
            <p:spPr>
              <a:xfrm>
                <a:off x="1649394" y="5538721"/>
                <a:ext cx="1420584" cy="500743"/>
              </a:xfrm>
              <a:prstGeom prst="rect">
                <a:avLst/>
              </a:pr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LICENCE 3 X (MAJEURE)</a:t>
                </a:r>
              </a:p>
            </p:txBody>
          </p:sp>
          <p:cxnSp>
            <p:nvCxnSpPr>
              <p:cNvPr id="36" name="Connecteur droit avec flèche 124">
                <a:extLst>
                  <a:ext uri="{FF2B5EF4-FFF2-40B4-BE49-F238E27FC236}">
                    <a16:creationId xmlns:a16="http://schemas.microsoft.com/office/drawing/2014/main" id="{221F011A-729E-4D6D-A324-E91FBDC3B292}"/>
                  </a:ext>
                </a:extLst>
              </p:cNvPr>
              <p:cNvCxnSpPr/>
              <p:nvPr/>
            </p:nvCxnSpPr>
            <p:spPr>
              <a:xfrm>
                <a:off x="2697864" y="4727685"/>
                <a:ext cx="0" cy="811036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37" name="Connecteur droit avec flèche 125">
                <a:extLst>
                  <a:ext uri="{FF2B5EF4-FFF2-40B4-BE49-F238E27FC236}">
                    <a16:creationId xmlns:a16="http://schemas.microsoft.com/office/drawing/2014/main" id="{4F389EBE-C426-4BD4-9708-CF22FAC466B8}"/>
                  </a:ext>
                </a:extLst>
              </p:cNvPr>
              <p:cNvCxnSpPr/>
              <p:nvPr/>
            </p:nvCxnSpPr>
            <p:spPr>
              <a:xfrm>
                <a:off x="9075666" y="4741090"/>
                <a:ext cx="0" cy="784217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38" name="Connecteur droit avec flèche 130">
                <a:extLst>
                  <a:ext uri="{FF2B5EF4-FFF2-40B4-BE49-F238E27FC236}">
                    <a16:creationId xmlns:a16="http://schemas.microsoft.com/office/drawing/2014/main" id="{D05B9C03-98EE-4413-B5C8-97CD8D6DDDED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 flipV="1">
                <a:off x="3870286" y="2888357"/>
                <a:ext cx="774326" cy="2900735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39" name="Connecteur droit avec flèche 133">
                <a:extLst>
                  <a:ext uri="{FF2B5EF4-FFF2-40B4-BE49-F238E27FC236}">
                    <a16:creationId xmlns:a16="http://schemas.microsoft.com/office/drawing/2014/main" id="{9887B5C6-E4DF-4244-815E-E3307BDAD031}"/>
                  </a:ext>
                </a:extLst>
              </p:cNvPr>
              <p:cNvCxnSpPr>
                <a:stCxn id="34" idx="1"/>
              </p:cNvCxnSpPr>
              <p:nvPr/>
            </p:nvCxnSpPr>
            <p:spPr>
              <a:xfrm flipH="1" flipV="1">
                <a:off x="6986912" y="2880268"/>
                <a:ext cx="1001112" cy="2871436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sp>
            <p:nvSpPr>
              <p:cNvPr id="40" name="ZoneTexte 138">
                <a:extLst>
                  <a:ext uri="{FF2B5EF4-FFF2-40B4-BE49-F238E27FC236}">
                    <a16:creationId xmlns:a16="http://schemas.microsoft.com/office/drawing/2014/main" id="{3D70A16B-09A5-4AD5-940B-BBC45A04E82A}"/>
                  </a:ext>
                </a:extLst>
              </p:cNvPr>
              <p:cNvSpPr txBox="1"/>
              <p:nvPr/>
            </p:nvSpPr>
            <p:spPr>
              <a:xfrm>
                <a:off x="4257967" y="4640762"/>
                <a:ext cx="1354207" cy="747811"/>
              </a:xfrm>
              <a:prstGeom prst="rect">
                <a:avLst/>
              </a:prstGeom>
              <a:solidFill>
                <a:srgbClr val="7030A0"/>
              </a:solidFill>
              <a:ln w="12701" cap="flat">
                <a:solidFill>
                  <a:srgbClr val="767171"/>
                </a:solidFill>
                <a:prstDash val="solid"/>
                <a:miter/>
              </a:ln>
              <a:effectLst>
                <a:outerShdw dist="19046" dir="5400000" algn="tl">
                  <a:srgbClr val="000000">
                    <a:alpha val="63000"/>
                  </a:srgbClr>
                </a:outerShdw>
              </a:effectLst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b="0" i="0" u="none" strike="noStrike" kern="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2</a:t>
                </a:r>
                <a:r>
                  <a:rPr lang="fr-FR" sz="1100" b="0" i="0" u="none" strike="noStrike" kern="0" cap="none" spc="0" baseline="30000" dirty="0">
                    <a:solidFill>
                      <a:srgbClr val="FFFFFF"/>
                    </a:solidFill>
                    <a:uFillTx/>
                    <a:latin typeface="Calibri"/>
                  </a:rPr>
                  <a:t>e</a:t>
                </a:r>
                <a:r>
                  <a:rPr lang="fr-FR" sz="1100" b="0" i="0" u="none" strike="noStrike" kern="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groupe d’épreuves : Oraux</a:t>
                </a:r>
                <a:endParaRPr lang="fr-FR" sz="11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  <p:cxnSp>
            <p:nvCxnSpPr>
              <p:cNvPr id="41" name="Connecteur droit avec flèche 141">
                <a:extLst>
                  <a:ext uri="{FF2B5EF4-FFF2-40B4-BE49-F238E27FC236}">
                    <a16:creationId xmlns:a16="http://schemas.microsoft.com/office/drawing/2014/main" id="{68C07FE4-8F8A-45FC-8E0D-FCCC2CAD058A}"/>
                  </a:ext>
                </a:extLst>
              </p:cNvPr>
              <p:cNvCxnSpPr>
                <a:cxnSpLocks/>
                <a:stCxn id="40" idx="2"/>
                <a:endCxn id="29" idx="0"/>
              </p:cNvCxnSpPr>
              <p:nvPr/>
            </p:nvCxnSpPr>
            <p:spPr>
              <a:xfrm>
                <a:off x="4935071" y="5388573"/>
                <a:ext cx="895879" cy="400519"/>
              </a:xfrm>
              <a:prstGeom prst="straightConnector1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miter/>
                <a:tailEnd type="arrow"/>
              </a:ln>
            </p:spPr>
          </p:cxnSp>
          <p:sp>
            <p:nvSpPr>
              <p:cNvPr id="42" name="Rectangle à coins arrondis 174">
                <a:extLst>
                  <a:ext uri="{FF2B5EF4-FFF2-40B4-BE49-F238E27FC236}">
                    <a16:creationId xmlns:a16="http://schemas.microsoft.com/office/drawing/2014/main" id="{554C9B60-BB13-4373-AF1A-8767DE217531}"/>
                  </a:ext>
                </a:extLst>
              </p:cNvPr>
              <p:cNvSpPr/>
              <p:nvPr/>
            </p:nvSpPr>
            <p:spPr>
              <a:xfrm>
                <a:off x="30687" y="4194910"/>
                <a:ext cx="1454170" cy="975363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00B0F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PARCOURSUP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Redoublement possible</a:t>
                </a:r>
              </a:p>
            </p:txBody>
          </p:sp>
          <p:cxnSp>
            <p:nvCxnSpPr>
              <p:cNvPr id="43" name="Connecteur droit avec flèche 185">
                <a:extLst>
                  <a:ext uri="{FF2B5EF4-FFF2-40B4-BE49-F238E27FC236}">
                    <a16:creationId xmlns:a16="http://schemas.microsoft.com/office/drawing/2014/main" id="{2CD99292-58A3-481B-8426-99DA0D3C2327}"/>
                  </a:ext>
                </a:extLst>
              </p:cNvPr>
              <p:cNvCxnSpPr>
                <a:cxnSpLocks/>
                <a:endCxn id="42" idx="0"/>
              </p:cNvCxnSpPr>
              <p:nvPr/>
            </p:nvCxnSpPr>
            <p:spPr>
              <a:xfrm flipH="1">
                <a:off x="757772" y="3320021"/>
                <a:ext cx="753300" cy="874889"/>
              </a:xfrm>
              <a:prstGeom prst="straightConnector1">
                <a:avLst/>
              </a:prstGeom>
              <a:noFill/>
              <a:ln w="28575" cap="flat">
                <a:solidFill>
                  <a:srgbClr val="FFC000"/>
                </a:solidFill>
                <a:prstDash val="solid"/>
                <a:miter/>
                <a:tailEnd type="arrow"/>
              </a:ln>
            </p:spPr>
          </p:cxnSp>
          <p:sp>
            <p:nvSpPr>
              <p:cNvPr id="44" name="ZoneTexte 192">
                <a:extLst>
                  <a:ext uri="{FF2B5EF4-FFF2-40B4-BE49-F238E27FC236}">
                    <a16:creationId xmlns:a16="http://schemas.microsoft.com/office/drawing/2014/main" id="{2E54A4EF-6E5B-4478-8505-674ADCB19D7C}"/>
                  </a:ext>
                </a:extLst>
              </p:cNvPr>
              <p:cNvSpPr txBox="1"/>
              <p:nvPr/>
            </p:nvSpPr>
            <p:spPr>
              <a:xfrm>
                <a:off x="166668" y="3630021"/>
                <a:ext cx="1329298" cy="329572"/>
              </a:xfrm>
              <a:prstGeom prst="rect">
                <a:avLst/>
              </a:prstGeom>
              <a:gradFill>
                <a:gsLst>
                  <a:gs pos="0">
                    <a:srgbClr val="AFAFAF"/>
                  </a:gs>
                  <a:gs pos="100000">
                    <a:srgbClr val="A5A5A5"/>
                  </a:gs>
                </a:gsLst>
                <a:lin ang="5400000"/>
              </a:gradFill>
              <a:ln w="12701" cap="flat">
                <a:solidFill>
                  <a:srgbClr val="767171"/>
                </a:solidFill>
                <a:prstDash val="solid"/>
                <a:miter/>
              </a:ln>
              <a:effectLst>
                <a:outerShdw dist="19046" dir="5400000" algn="tl">
                  <a:srgbClr val="000000">
                    <a:alpha val="63000"/>
                  </a:srgbClr>
                </a:outerShdw>
              </a:effectLst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Année invalidée</a:t>
                </a:r>
              </a:p>
            </p:txBody>
          </p:sp>
          <p:cxnSp>
            <p:nvCxnSpPr>
              <p:cNvPr id="45" name="Connecteur droit avec flèche 112">
                <a:extLst>
                  <a:ext uri="{FF2B5EF4-FFF2-40B4-BE49-F238E27FC236}">
                    <a16:creationId xmlns:a16="http://schemas.microsoft.com/office/drawing/2014/main" id="{D6864B48-F802-44F6-86CB-40889F07AE9C}"/>
                  </a:ext>
                </a:extLst>
              </p:cNvPr>
              <p:cNvCxnSpPr>
                <a:cxnSpLocks/>
                <a:stCxn id="51" idx="2"/>
                <a:endCxn id="46" idx="0"/>
              </p:cNvCxnSpPr>
              <p:nvPr/>
            </p:nvCxnSpPr>
            <p:spPr>
              <a:xfrm>
                <a:off x="5813233" y="3577543"/>
                <a:ext cx="856305" cy="1063219"/>
              </a:xfrm>
              <a:prstGeom prst="straightConnector1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miter/>
                <a:tailEnd type="arrow"/>
              </a:ln>
            </p:spPr>
          </p:cxnSp>
          <p:sp>
            <p:nvSpPr>
              <p:cNvPr id="46" name="ZoneTexte 138">
                <a:extLst>
                  <a:ext uri="{FF2B5EF4-FFF2-40B4-BE49-F238E27FC236}">
                    <a16:creationId xmlns:a16="http://schemas.microsoft.com/office/drawing/2014/main" id="{B772A5A3-1892-49DA-BAE1-0DEEF62C4B2D}"/>
                  </a:ext>
                </a:extLst>
              </p:cNvPr>
              <p:cNvSpPr txBox="1"/>
              <p:nvPr/>
            </p:nvSpPr>
            <p:spPr>
              <a:xfrm>
                <a:off x="6019351" y="4640762"/>
                <a:ext cx="1300375" cy="336421"/>
              </a:xfrm>
              <a:prstGeom prst="rect">
                <a:avLst/>
              </a:prstGeom>
              <a:solidFill>
                <a:srgbClr val="7030A0"/>
              </a:solidFill>
              <a:ln w="12701" cap="flat">
                <a:solidFill>
                  <a:srgbClr val="767171"/>
                </a:solidFill>
                <a:prstDash val="solid"/>
                <a:miter/>
              </a:ln>
              <a:effectLst>
                <a:outerShdw dist="19046" dir="5400000" algn="tl">
                  <a:srgbClr val="000000">
                    <a:alpha val="63000"/>
                  </a:srgbClr>
                </a:outerShdw>
              </a:effectLst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100" b="0" i="0" u="none" strike="noStrike" kern="0" cap="none" spc="0" baseline="0" dirty="0" smtClean="0">
                    <a:solidFill>
                      <a:srgbClr val="FFFFFF"/>
                    </a:solidFill>
                    <a:uFillTx/>
                    <a:latin typeface="Calibri"/>
                  </a:rPr>
                  <a:t>Primo-admis</a:t>
                </a:r>
                <a:endParaRPr lang="fr-FR" sz="11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  <p:cxnSp>
            <p:nvCxnSpPr>
              <p:cNvPr id="47" name="Connecteur droit avec flèche 112">
                <a:extLst>
                  <a:ext uri="{FF2B5EF4-FFF2-40B4-BE49-F238E27FC236}">
                    <a16:creationId xmlns:a16="http://schemas.microsoft.com/office/drawing/2014/main" id="{8C5409F5-44BD-46E0-9BED-EDD58B3E9171}"/>
                  </a:ext>
                </a:extLst>
              </p:cNvPr>
              <p:cNvCxnSpPr>
                <a:cxnSpLocks/>
                <a:stCxn id="46" idx="2"/>
                <a:endCxn id="29" idx="0"/>
              </p:cNvCxnSpPr>
              <p:nvPr/>
            </p:nvCxnSpPr>
            <p:spPr>
              <a:xfrm flipH="1">
                <a:off x="5830950" y="4977183"/>
                <a:ext cx="838589" cy="811909"/>
              </a:xfrm>
              <a:prstGeom prst="straightConnector1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miter/>
                <a:tailEnd type="arrow"/>
              </a:ln>
            </p:spPr>
          </p:cxnSp>
          <p:sp>
            <p:nvSpPr>
              <p:cNvPr id="50" name="Rectangle 21">
                <a:extLst>
                  <a:ext uri="{FF2B5EF4-FFF2-40B4-BE49-F238E27FC236}">
                    <a16:creationId xmlns:a16="http://schemas.microsoft.com/office/drawing/2014/main" id="{728745A1-B9D6-4A46-B8C9-5E95674F4854}"/>
                  </a:ext>
                </a:extLst>
              </p:cNvPr>
              <p:cNvSpPr/>
              <p:nvPr/>
            </p:nvSpPr>
            <p:spPr>
              <a:xfrm>
                <a:off x="4669456" y="2312124"/>
                <a:ext cx="2283906" cy="568144"/>
              </a:xfrm>
              <a:prstGeom prst="rect">
                <a:avLst/>
              </a:prstGeom>
              <a:solidFill>
                <a:srgbClr val="FFC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LAS : partiels de 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licence + mineure</a:t>
                </a:r>
              </a:p>
            </p:txBody>
          </p:sp>
          <p:sp>
            <p:nvSpPr>
              <p:cNvPr id="51" name="Rectangle 23">
                <a:extLst>
                  <a:ext uri="{FF2B5EF4-FFF2-40B4-BE49-F238E27FC236}">
                    <a16:creationId xmlns:a16="http://schemas.microsoft.com/office/drawing/2014/main" id="{D3BAC218-9A79-405A-9F33-0F0B5E940A62}"/>
                  </a:ext>
                </a:extLst>
              </p:cNvPr>
              <p:cNvSpPr/>
              <p:nvPr/>
            </p:nvSpPr>
            <p:spPr>
              <a:xfrm>
                <a:off x="4669456" y="2878129"/>
                <a:ext cx="2287554" cy="699414"/>
              </a:xfrm>
              <a:prstGeom prst="rect">
                <a:avLst/>
              </a:prstGeom>
              <a:solidFill>
                <a:srgbClr val="00B05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PASS : 3 sessions de concours de novembre à avril</a:t>
                </a:r>
              </a:p>
            </p:txBody>
          </p:sp>
          <p:sp>
            <p:nvSpPr>
              <p:cNvPr id="52" name="Rectangle 21">
                <a:extLst>
                  <a:ext uri="{FF2B5EF4-FFF2-40B4-BE49-F238E27FC236}">
                    <a16:creationId xmlns:a16="http://schemas.microsoft.com/office/drawing/2014/main" id="{4CBBF48E-206C-4910-B55C-B3F3E0B0C2E7}"/>
                  </a:ext>
                </a:extLst>
              </p:cNvPr>
              <p:cNvSpPr/>
              <p:nvPr/>
            </p:nvSpPr>
            <p:spPr>
              <a:xfrm>
                <a:off x="4669456" y="1959129"/>
                <a:ext cx="2283906" cy="352729"/>
              </a:xfrm>
              <a:prstGeom prst="rect">
                <a:avLst/>
              </a:prstGeom>
              <a:solidFill>
                <a:srgbClr val="7030A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1</a:t>
                </a:r>
                <a:r>
                  <a:rPr lang="fr-FR" sz="1200" b="1" i="0" u="none" strike="noStrike" kern="1200" cap="none" spc="0" baseline="30000">
                    <a:solidFill>
                      <a:srgbClr val="FFFFFF"/>
                    </a:solidFill>
                    <a:uFillTx/>
                    <a:latin typeface="Calibri"/>
                  </a:rPr>
                  <a:t>e</a:t>
                </a:r>
                <a:r>
                  <a:rPr lang="fr-FR" sz="1200" b="1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rPr>
                  <a:t> groupe d’épreuves :</a:t>
                </a:r>
              </a:p>
            </p:txBody>
          </p:sp>
        </p:grpSp>
      </p:grpSp>
      <p:sp>
        <p:nvSpPr>
          <p:cNvPr id="53" name="ZoneTexte 63">
            <a:extLst>
              <a:ext uri="{FF2B5EF4-FFF2-40B4-BE49-F238E27FC236}">
                <a16:creationId xmlns:a16="http://schemas.microsoft.com/office/drawing/2014/main" id="{890373FD-1DD4-4CE3-AF30-8E7D08BE563A}"/>
              </a:ext>
            </a:extLst>
          </p:cNvPr>
          <p:cNvSpPr txBox="1"/>
          <p:nvPr/>
        </p:nvSpPr>
        <p:spPr>
          <a:xfrm>
            <a:off x="5450851" y="4161576"/>
            <a:ext cx="970514" cy="430887"/>
          </a:xfrm>
          <a:prstGeom prst="rect">
            <a:avLst/>
          </a:prstGeom>
          <a:gradFill>
            <a:gsLst>
              <a:gs pos="0">
                <a:srgbClr val="AFAFAF"/>
              </a:gs>
              <a:gs pos="100000">
                <a:srgbClr val="A5A5A5"/>
              </a:gs>
            </a:gsLst>
            <a:lin ang="5400000"/>
          </a:gradFill>
          <a:ln w="12701" cap="flat">
            <a:solidFill>
              <a:srgbClr val="767171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100" kern="0" dirty="0" smtClean="0">
                <a:solidFill>
                  <a:srgbClr val="FFFFFF"/>
                </a:solidFill>
                <a:latin typeface="Calibri"/>
              </a:rPr>
              <a:t>50% des PASS et L.AS admis</a:t>
            </a:r>
          </a:p>
        </p:txBody>
      </p:sp>
      <p:sp>
        <p:nvSpPr>
          <p:cNvPr id="54" name="ZoneTexte 63">
            <a:extLst>
              <a:ext uri="{FF2B5EF4-FFF2-40B4-BE49-F238E27FC236}">
                <a16:creationId xmlns:a16="http://schemas.microsoft.com/office/drawing/2014/main" id="{890373FD-1DD4-4CE3-AF30-8E7D08BE563A}"/>
              </a:ext>
            </a:extLst>
          </p:cNvPr>
          <p:cNvSpPr txBox="1"/>
          <p:nvPr/>
        </p:nvSpPr>
        <p:spPr>
          <a:xfrm>
            <a:off x="4276459" y="4161576"/>
            <a:ext cx="970514" cy="261610"/>
          </a:xfrm>
          <a:prstGeom prst="rect">
            <a:avLst/>
          </a:prstGeom>
          <a:gradFill>
            <a:gsLst>
              <a:gs pos="0">
                <a:srgbClr val="AFAFAF"/>
              </a:gs>
              <a:gs pos="100000">
                <a:srgbClr val="A5A5A5"/>
              </a:gs>
            </a:gsLst>
            <a:lin ang="5400000"/>
          </a:gradFill>
          <a:ln w="12701" cap="flat">
            <a:solidFill>
              <a:srgbClr val="767171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100" kern="0" dirty="0" smtClean="0">
                <a:solidFill>
                  <a:srgbClr val="FFFFFF"/>
                </a:solidFill>
                <a:latin typeface="Calibri"/>
              </a:rPr>
              <a:t>Seuil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2934" y="1368042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Pour résumer 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9254" y="2107571"/>
            <a:ext cx="11453492" cy="4145454"/>
          </a:xfrm>
        </p:spPr>
        <p:txBody>
          <a:bodyPr/>
          <a:lstStyle/>
          <a:p>
            <a:endParaRPr lang="fr-FR" sz="2400" dirty="0"/>
          </a:p>
          <a:p>
            <a:r>
              <a:rPr lang="fr-FR" sz="2400" dirty="0"/>
              <a:t>1131 PASS, 369 L.AS = Primants</a:t>
            </a:r>
          </a:p>
          <a:p>
            <a:r>
              <a:rPr lang="fr-FR" sz="2500" b="1" u="sng" dirty="0" smtClean="0">
                <a:solidFill>
                  <a:srgbClr val="FF0000"/>
                </a:solidFill>
              </a:rPr>
              <a:t>Pourcentage </a:t>
            </a:r>
            <a:r>
              <a:rPr lang="fr-FR" sz="2500" b="1" u="sng" dirty="0">
                <a:solidFill>
                  <a:srgbClr val="FF0000"/>
                </a:solidFill>
              </a:rPr>
              <a:t>de places à définir </a:t>
            </a:r>
            <a:r>
              <a:rPr lang="fr-FR" sz="2500" b="1" u="sng" dirty="0" smtClean="0">
                <a:solidFill>
                  <a:srgbClr val="FF0000"/>
                </a:solidFill>
              </a:rPr>
              <a:t>pour les </a:t>
            </a:r>
            <a:r>
              <a:rPr lang="fr-FR" sz="2500" b="1" u="sng" dirty="0" err="1" smtClean="0">
                <a:solidFill>
                  <a:srgbClr val="FF0000"/>
                </a:solidFill>
              </a:rPr>
              <a:t>doublants</a:t>
            </a:r>
            <a:r>
              <a:rPr lang="fr-FR" sz="2500" b="1" u="sng" dirty="0" smtClean="0">
                <a:solidFill>
                  <a:srgbClr val="FF0000"/>
                </a:solidFill>
              </a:rPr>
              <a:t> !!! </a:t>
            </a:r>
            <a:endParaRPr lang="fr-FR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CC683C-1BF6-4AF8-B621-5800707C02D9}"/>
              </a:ext>
            </a:extLst>
          </p:cNvPr>
          <p:cNvGrpSpPr/>
          <p:nvPr/>
        </p:nvGrpSpPr>
        <p:grpSpPr>
          <a:xfrm>
            <a:off x="634675" y="3533030"/>
            <a:ext cx="9792118" cy="2559077"/>
            <a:chOff x="934497" y="3550615"/>
            <a:chExt cx="9792118" cy="255907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6DA42DB-BCB6-4628-B998-77D58AF60362}"/>
                </a:ext>
              </a:extLst>
            </p:cNvPr>
            <p:cNvSpPr/>
            <p:nvPr/>
          </p:nvSpPr>
          <p:spPr>
            <a:xfrm>
              <a:off x="934497" y="4253866"/>
              <a:ext cx="2843683" cy="84064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321CE0-754C-478B-981D-AA66B7AFCB94}"/>
                </a:ext>
              </a:extLst>
            </p:cNvPr>
            <p:cNvSpPr txBox="1"/>
            <p:nvPr/>
          </p:nvSpPr>
          <p:spPr>
            <a:xfrm>
              <a:off x="1065125" y="4351024"/>
              <a:ext cx="2582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Etudiants en 2</a:t>
              </a:r>
              <a:r>
                <a:rPr lang="fr-FR" baseline="30000" dirty="0"/>
                <a:t>ème</a:t>
              </a:r>
              <a:r>
                <a:rPr lang="fr-FR" dirty="0"/>
                <a:t> année de MMOPKE (100%)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67147C6-D48C-44A7-9ABB-9B6053DA1691}"/>
                </a:ext>
              </a:extLst>
            </p:cNvPr>
            <p:cNvSpPr/>
            <p:nvPr/>
          </p:nvSpPr>
          <p:spPr>
            <a:xfrm>
              <a:off x="5446207" y="3550615"/>
              <a:ext cx="2250830" cy="773811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074534-59D5-4786-A902-FF36EE93461D}"/>
                </a:ext>
              </a:extLst>
            </p:cNvPr>
            <p:cNvSpPr txBox="1"/>
            <p:nvPr/>
          </p:nvSpPr>
          <p:spPr>
            <a:xfrm>
              <a:off x="5654664" y="3615866"/>
              <a:ext cx="18338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/>
                <a:t>Doublants</a:t>
              </a:r>
              <a:r>
                <a:rPr lang="fr-FR" dirty="0"/>
                <a:t> </a:t>
              </a:r>
              <a:r>
                <a:rPr lang="fr-FR" dirty="0" smtClean="0"/>
                <a:t>PACES = </a:t>
              </a:r>
              <a:r>
                <a:rPr lang="fr-FR" dirty="0"/>
                <a:t>X </a:t>
              </a:r>
              <a:r>
                <a:rPr lang="fr-FR" dirty="0" smtClean="0"/>
                <a:t>% des places </a:t>
              </a:r>
              <a:endParaRPr lang="fr-FR" dirty="0"/>
            </a:p>
            <a:p>
              <a:pPr algn="ctr"/>
              <a:endParaRPr lang="fr-FR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8FC78BE-324C-42FC-A8F2-A6354B2F62C2}"/>
                </a:ext>
              </a:extLst>
            </p:cNvPr>
            <p:cNvSpPr/>
            <p:nvPr/>
          </p:nvSpPr>
          <p:spPr>
            <a:xfrm>
              <a:off x="5446207" y="4847726"/>
              <a:ext cx="2250830" cy="773811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47BAC2-38CD-4E9F-8809-D536DB655964}"/>
                </a:ext>
              </a:extLst>
            </p:cNvPr>
            <p:cNvSpPr txBox="1"/>
            <p:nvPr/>
          </p:nvSpPr>
          <p:spPr>
            <a:xfrm>
              <a:off x="5486401" y="5087879"/>
              <a:ext cx="22106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Primants = 100 - X %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85E4218-81A4-4158-AB11-152251DB6E89}"/>
                </a:ext>
              </a:extLst>
            </p:cNvPr>
            <p:cNvSpPr/>
            <p:nvPr/>
          </p:nvSpPr>
          <p:spPr>
            <a:xfrm>
              <a:off x="8475785" y="4123193"/>
              <a:ext cx="2250830" cy="773811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EC8A735-195B-4465-A0C3-D0CBB716ACF3}"/>
                </a:ext>
              </a:extLst>
            </p:cNvPr>
            <p:cNvSpPr/>
            <p:nvPr/>
          </p:nvSpPr>
          <p:spPr>
            <a:xfrm>
              <a:off x="8475785" y="5335881"/>
              <a:ext cx="2250830" cy="773811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BA9A43-FF90-4913-B9BB-3B30363F3D54}"/>
                </a:ext>
              </a:extLst>
            </p:cNvPr>
            <p:cNvSpPr txBox="1"/>
            <p:nvPr/>
          </p:nvSpPr>
          <p:spPr>
            <a:xfrm>
              <a:off x="8475785" y="4180298"/>
              <a:ext cx="22508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PASS = 70% des primants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191B3C-555E-4E13-A4DE-D6F2DC6C74C6}"/>
                </a:ext>
              </a:extLst>
            </p:cNvPr>
            <p:cNvSpPr txBox="1"/>
            <p:nvPr/>
          </p:nvSpPr>
          <p:spPr>
            <a:xfrm>
              <a:off x="8475785" y="5386935"/>
              <a:ext cx="22508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L.AS = 30% des primants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BE7EA4A-E5CD-49DD-B728-EC0AF1772CE5}"/>
                </a:ext>
              </a:extLst>
            </p:cNvPr>
            <p:cNvCxnSpPr/>
            <p:nvPr/>
          </p:nvCxnSpPr>
          <p:spPr>
            <a:xfrm flipH="1">
              <a:off x="7877908" y="4503463"/>
              <a:ext cx="502417" cy="393541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F26F289-1E59-4921-94F8-094EBCE9BF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75395" y="5443873"/>
              <a:ext cx="504930" cy="278913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4C0207E-E60B-4171-B5A0-390DA8743910}"/>
                </a:ext>
              </a:extLst>
            </p:cNvPr>
            <p:cNvCxnSpPr/>
            <p:nvPr/>
          </p:nvCxnSpPr>
          <p:spPr>
            <a:xfrm flipH="1">
              <a:off x="4149969" y="3937520"/>
              <a:ext cx="1165609" cy="4135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F2DB68C-E664-4907-A7B5-8B596FFD12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49969" y="4897004"/>
              <a:ext cx="1060101" cy="3755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989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471BF-C990-42EC-8CE2-C10DDEAAF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244" y="2352418"/>
            <a:ext cx="4780931" cy="1756663"/>
          </a:xfrm>
        </p:spPr>
        <p:txBody>
          <a:bodyPr>
            <a:noAutofit/>
          </a:bodyPr>
          <a:lstStyle/>
          <a:p>
            <a:r>
              <a:rPr lang="fr-FR" sz="7400" dirty="0">
                <a:solidFill>
                  <a:srgbClr val="2683C6"/>
                </a:solidFill>
                <a:latin typeface="Monotype Corsiva" panose="03010101010201010101" pitchFamily="66" charset="0"/>
              </a:rPr>
              <a:t>Idées reçues de la réforme</a:t>
            </a:r>
          </a:p>
        </p:txBody>
      </p:sp>
      <p:pic>
        <p:nvPicPr>
          <p:cNvPr id="4" name="Image 3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E1F68091-8C5B-409D-8882-401DD4F5DC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003" y="4890251"/>
            <a:ext cx="1521982" cy="14440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5B18AC9-D24D-4F33-BA6D-E79D09CE16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1" r="13192" b="3"/>
          <a:stretch/>
        </p:blipFill>
        <p:spPr>
          <a:xfrm>
            <a:off x="868891" y="322257"/>
            <a:ext cx="4575565" cy="581698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3A1309E-5C08-F94D-9F8C-8D7AAEDCA897}"/>
              </a:ext>
            </a:extLst>
          </p:cNvPr>
          <p:cNvSpPr txBox="1"/>
          <p:nvPr/>
        </p:nvSpPr>
        <p:spPr>
          <a:xfrm>
            <a:off x="7462345" y="4204138"/>
            <a:ext cx="2774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Andréanne MOHRBACH </a:t>
            </a:r>
          </a:p>
          <a:p>
            <a:r>
              <a:rPr lang="fr-FR" dirty="0"/>
              <a:t>3</a:t>
            </a:r>
            <a:r>
              <a:rPr lang="fr-FR" baseline="30000" dirty="0"/>
              <a:t>ème</a:t>
            </a:r>
            <a:r>
              <a:rPr lang="fr-FR" dirty="0"/>
              <a:t> année de médecine</a:t>
            </a:r>
          </a:p>
        </p:txBody>
      </p:sp>
    </p:spTree>
    <p:extLst>
      <p:ext uri="{BB962C8B-B14F-4D97-AF65-F5344CB8AC3E}">
        <p14:creationId xmlns:p14="http://schemas.microsoft.com/office/powerpoint/2010/main" val="378934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F2CEF-754F-4831-875C-6B3C99616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5068" y="1111300"/>
            <a:ext cx="10721129" cy="1788029"/>
          </a:xfrm>
        </p:spPr>
        <p:txBody>
          <a:bodyPr>
            <a:normAutofit/>
          </a:bodyPr>
          <a:lstStyle/>
          <a:p>
            <a:pPr algn="l"/>
            <a:r>
              <a:rPr lang="fr-FR" sz="4400" dirty="0">
                <a:solidFill>
                  <a:srgbClr val="2683C6"/>
                </a:solidFill>
                <a:latin typeface="Palatino Linotype" panose="02040502050505030304" pitchFamily="18" charset="0"/>
              </a:rPr>
              <a:t>Le programme </a:t>
            </a:r>
            <a:r>
              <a:rPr lang="fr-FR" sz="4400" dirty="0" smtClean="0">
                <a:solidFill>
                  <a:srgbClr val="2683C6"/>
                </a:solidFill>
                <a:latin typeface="Palatino Linotype" panose="02040502050505030304" pitchFamily="18" charset="0"/>
              </a:rPr>
              <a:t>du PASS </a:t>
            </a:r>
            <a:r>
              <a:rPr lang="fr-FR" sz="4400" dirty="0">
                <a:solidFill>
                  <a:srgbClr val="2683C6"/>
                </a:solidFill>
                <a:latin typeface="Palatino Linotype" panose="02040502050505030304" pitchFamily="18" charset="0"/>
              </a:rPr>
              <a:t>est identique à celui de la PACES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AC785B-4450-4FB5-9842-C9D93E11A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5068" y="3161616"/>
            <a:ext cx="9721951" cy="3255962"/>
          </a:xfrm>
        </p:spPr>
        <p:txBody>
          <a:bodyPr>
            <a:normAutofit/>
          </a:bodyPr>
          <a:lstStyle/>
          <a:p>
            <a:pPr algn="l"/>
            <a:r>
              <a:rPr lang="fr-FR" dirty="0"/>
              <a:t>PASS : des notions « hors santé », de l’anglais, élaboration du projet professionnel… et surtout des </a:t>
            </a:r>
            <a:r>
              <a:rPr lang="fr-FR" b="1" dirty="0"/>
              <a:t>ORAUX</a:t>
            </a:r>
          </a:p>
          <a:p>
            <a:pPr algn="l"/>
            <a:r>
              <a:rPr lang="fr-FR" dirty="0"/>
              <a:t>Compétences et non plus uniquement des </a:t>
            </a:r>
            <a:r>
              <a:rPr lang="fr-FR" dirty="0" smtClean="0"/>
              <a:t>connaissances</a:t>
            </a:r>
            <a:endParaRPr lang="fr-FR" dirty="0"/>
          </a:p>
          <a:p>
            <a:pPr algn="l"/>
            <a:r>
              <a:rPr lang="fr-FR" dirty="0"/>
              <a:t>PACES : connaissances très détaillées de santé </a:t>
            </a:r>
            <a:endParaRPr lang="fr-FR" dirty="0" smtClean="0"/>
          </a:p>
          <a:p>
            <a:pPr algn="l"/>
            <a:r>
              <a:rPr lang="fr-FR" dirty="0" smtClean="0"/>
              <a:t>Objectif </a:t>
            </a:r>
            <a:r>
              <a:rPr lang="fr-FR" dirty="0"/>
              <a:t>: vision plus globale et pluridisciplinaire de la santé</a:t>
            </a:r>
          </a:p>
        </p:txBody>
      </p:sp>
      <p:pic>
        <p:nvPicPr>
          <p:cNvPr id="4" name="Picture 2" descr="Résultat de recherche d'images pour &quot;logo faux&quot;&quot;">
            <a:extLst>
              <a:ext uri="{FF2B5EF4-FFF2-40B4-BE49-F238E27FC236}">
                <a16:creationId xmlns:a16="http://schemas.microsoft.com/office/drawing/2014/main" id="{81A350ED-5E13-422A-9634-6BF708A13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49" r="1051" b="4182"/>
          <a:stretch/>
        </p:blipFill>
        <p:spPr bwMode="auto">
          <a:xfrm>
            <a:off x="9915239" y="230754"/>
            <a:ext cx="1820958" cy="123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52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6F49C-B8CB-45BB-87C6-E8B7FBBD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974" y="1246682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Ce sera plus difficile ou plus facile de réussir avec la réforme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EA396-85F0-4196-8FBA-8EF709A5D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74" y="273163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Impossible de comparer 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3 programmes différents</a:t>
            </a:r>
            <a:endParaRPr lang="fr-FR" dirty="0"/>
          </a:p>
          <a:p>
            <a:pPr marL="0" indent="0">
              <a:buNone/>
            </a:pPr>
            <a:r>
              <a:rPr lang="fr-FR" dirty="0" smtClean="0"/>
              <a:t>Modes d’évaluation de la PACES, du PASS et de la L.AS différents (oraux)</a:t>
            </a:r>
            <a:endParaRPr lang="fr-FR" dirty="0"/>
          </a:p>
          <a:p>
            <a:pPr marL="0" indent="0">
              <a:buNone/>
            </a:pPr>
            <a:r>
              <a:rPr lang="fr-FR" b="1" dirty="0" smtClean="0">
                <a:solidFill>
                  <a:srgbClr val="FF0000"/>
                </a:solidFill>
              </a:rPr>
              <a:t>Investissement personnel important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Résultat de recherche d'images pour &quot;logo faux&quot;&quot;">
            <a:extLst>
              <a:ext uri="{FF2B5EF4-FFF2-40B4-BE49-F238E27FC236}">
                <a16:creationId xmlns:a16="http://schemas.microsoft.com/office/drawing/2014/main" id="{81A350ED-5E13-422A-9634-6BF708A13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49" r="1051" b="4182"/>
          <a:stretch/>
        </p:blipFill>
        <p:spPr bwMode="auto">
          <a:xfrm>
            <a:off x="9915239" y="239463"/>
            <a:ext cx="1820958" cy="123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83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5825-2A3B-4CB0-9FAF-89D5DEF48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65" y="148086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La PASS est la voie royale pour accéder aux études de Santé / il y a plus de chances de réussite avec </a:t>
            </a:r>
            <a:r>
              <a:rPr lang="fr-FR" dirty="0" smtClean="0">
                <a:solidFill>
                  <a:srgbClr val="2683C6"/>
                </a:solidFill>
                <a:latin typeface="Palatino Linotype" panose="02040502050505030304" pitchFamily="18" charset="0"/>
              </a:rPr>
              <a:t>le </a:t>
            </a:r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BEE0C-01C0-49EA-9E6A-002E16047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197" y="3344032"/>
            <a:ext cx="10408894" cy="4351338"/>
          </a:xfrm>
        </p:spPr>
        <p:txBody>
          <a:bodyPr/>
          <a:lstStyle/>
          <a:p>
            <a:r>
              <a:rPr lang="fr-FR" sz="3600" b="1" dirty="0">
                <a:solidFill>
                  <a:srgbClr val="FF0000"/>
                </a:solidFill>
              </a:rPr>
              <a:t>Il n’y a pas de voie royale pour accéder aux études de santé </a:t>
            </a:r>
            <a:r>
              <a:rPr lang="fr-FR" sz="3600" b="1" dirty="0" smtClean="0">
                <a:solidFill>
                  <a:srgbClr val="FF0000"/>
                </a:solidFill>
              </a:rPr>
              <a:t>!</a:t>
            </a:r>
            <a:endParaRPr lang="fr-FR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Résultat de recherche d'images pour &quot;logo faux&quot;&quot;">
            <a:extLst>
              <a:ext uri="{FF2B5EF4-FFF2-40B4-BE49-F238E27FC236}">
                <a16:creationId xmlns:a16="http://schemas.microsoft.com/office/drawing/2014/main" id="{81A350ED-5E13-422A-9634-6BF708A13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49" r="1051" b="4182"/>
          <a:stretch/>
        </p:blipFill>
        <p:spPr bwMode="auto">
          <a:xfrm>
            <a:off x="9915239" y="230754"/>
            <a:ext cx="1820958" cy="123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92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DB48F-1514-4742-BDF8-48BADB63C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143" y="1498352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Suppression du </a:t>
            </a:r>
            <a:r>
              <a:rPr lang="fr-FR" i="1" dirty="0">
                <a:solidFill>
                  <a:srgbClr val="2683C6"/>
                </a:solidFill>
                <a:latin typeface="Palatino Linotype" panose="02040502050505030304" pitchFamily="18" charset="0"/>
              </a:rPr>
              <a:t>Numerus Clausus </a:t>
            </a:r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= absence de sélection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EE63E-9768-4733-92EC-4BBC98138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97" y="3183979"/>
            <a:ext cx="10515600" cy="4351338"/>
          </a:xfrm>
        </p:spPr>
        <p:txBody>
          <a:bodyPr/>
          <a:lstStyle/>
          <a:p>
            <a:r>
              <a:rPr lang="fr-FR" dirty="0"/>
              <a:t>Il ne suffira pas d’avoir une certaine note pour accéder à la deuxième </a:t>
            </a:r>
            <a:r>
              <a:rPr lang="fr-FR" dirty="0" smtClean="0"/>
              <a:t>année : </a:t>
            </a:r>
            <a:r>
              <a:rPr lang="fr-FR" dirty="0"/>
              <a:t>Il y aura toujours une forme de </a:t>
            </a:r>
            <a:r>
              <a:rPr lang="fr-FR" b="1" dirty="0"/>
              <a:t>sélection</a:t>
            </a:r>
            <a:r>
              <a:rPr lang="fr-FR" dirty="0"/>
              <a:t> avec un </a:t>
            </a:r>
            <a:r>
              <a:rPr lang="fr-FR" b="1" dirty="0"/>
              <a:t>nombre limité de </a:t>
            </a:r>
            <a:r>
              <a:rPr lang="fr-FR" b="1" dirty="0" smtClean="0"/>
              <a:t>places </a:t>
            </a:r>
            <a:r>
              <a:rPr lang="fr-FR" dirty="0"/>
              <a:t>en deuxième </a:t>
            </a:r>
            <a:r>
              <a:rPr lang="fr-FR" dirty="0" smtClean="0"/>
              <a:t>année</a:t>
            </a:r>
            <a:endParaRPr lang="fr-FR" dirty="0"/>
          </a:p>
          <a:p>
            <a:r>
              <a:rPr lang="fr-FR" dirty="0" smtClean="0"/>
              <a:t>Pas de </a:t>
            </a:r>
            <a:r>
              <a:rPr lang="fr-FR" i="1" dirty="0"/>
              <a:t>N</a:t>
            </a:r>
            <a:r>
              <a:rPr lang="fr-FR" i="1" dirty="0" smtClean="0"/>
              <a:t>umerus </a:t>
            </a:r>
            <a:r>
              <a:rPr lang="fr-FR" i="1" dirty="0"/>
              <a:t>C</a:t>
            </a:r>
            <a:r>
              <a:rPr lang="fr-FR" i="1" dirty="0" smtClean="0"/>
              <a:t>lausus </a:t>
            </a:r>
            <a:r>
              <a:rPr lang="fr-FR" dirty="0"/>
              <a:t>comme en PACES mais un </a:t>
            </a:r>
            <a:r>
              <a:rPr lang="fr-FR" i="1" dirty="0"/>
              <a:t>N</a:t>
            </a:r>
            <a:r>
              <a:rPr lang="fr-FR" i="1" dirty="0" smtClean="0"/>
              <a:t>umerus </a:t>
            </a:r>
            <a:r>
              <a:rPr lang="fr-FR" i="1" dirty="0" err="1"/>
              <a:t>A</a:t>
            </a:r>
            <a:r>
              <a:rPr lang="fr-FR" i="1" dirty="0" err="1" smtClean="0"/>
              <a:t>pertus</a:t>
            </a:r>
            <a:endParaRPr lang="fr-FR" i="1" dirty="0"/>
          </a:p>
        </p:txBody>
      </p:sp>
      <p:pic>
        <p:nvPicPr>
          <p:cNvPr id="4" name="Picture 2" descr="Résultat de recherche d'images pour &quot;logo faux&quot;&quot;">
            <a:extLst>
              <a:ext uri="{FF2B5EF4-FFF2-40B4-BE49-F238E27FC236}">
                <a16:creationId xmlns:a16="http://schemas.microsoft.com/office/drawing/2014/main" id="{81A350ED-5E13-422A-9634-6BF708A13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49" r="1051" b="4182"/>
          <a:stretch/>
        </p:blipFill>
        <p:spPr bwMode="auto">
          <a:xfrm>
            <a:off x="9915239" y="230754"/>
            <a:ext cx="1820958" cy="123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31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BCF61-52E8-4311-9A20-5247441FE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76" y="1707363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Plus de redoublement donc une seule chance de réussir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2A5CC-A0CE-4573-B5F8-3CEA085FC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640" y="3327254"/>
            <a:ext cx="10515600" cy="4351338"/>
          </a:xfrm>
        </p:spPr>
        <p:txBody>
          <a:bodyPr/>
          <a:lstStyle/>
          <a:p>
            <a:r>
              <a:rPr lang="fr-FR" dirty="0"/>
              <a:t>Le redoublement a été supprimé pour éviter que les étudiants perdent du </a:t>
            </a:r>
            <a:r>
              <a:rPr lang="fr-FR" dirty="0" smtClean="0"/>
              <a:t>temps</a:t>
            </a:r>
            <a:endParaRPr lang="fr-FR" dirty="0"/>
          </a:p>
          <a:p>
            <a:r>
              <a:rPr lang="fr-FR" u="sng" dirty="0"/>
              <a:t>Cependant</a:t>
            </a:r>
            <a:r>
              <a:rPr lang="fr-FR" dirty="0"/>
              <a:t> chaque étudiant aura </a:t>
            </a:r>
            <a:r>
              <a:rPr lang="fr-FR" b="1" dirty="0">
                <a:solidFill>
                  <a:srgbClr val="FF0000"/>
                </a:solidFill>
              </a:rPr>
              <a:t>deux chances </a:t>
            </a:r>
            <a:r>
              <a:rPr lang="fr-FR" dirty="0"/>
              <a:t>pour accéder à la deuxième année de filière de santé (soit PASS + L.AS soit deux fois en L.AS entre la L1 et la L3 !)</a:t>
            </a:r>
          </a:p>
        </p:txBody>
      </p:sp>
      <p:pic>
        <p:nvPicPr>
          <p:cNvPr id="4" name="Picture 2" descr="Résultat de recherche d'images pour &quot;logo faux&quot;&quot;">
            <a:extLst>
              <a:ext uri="{FF2B5EF4-FFF2-40B4-BE49-F238E27FC236}">
                <a16:creationId xmlns:a16="http://schemas.microsoft.com/office/drawing/2014/main" id="{81A350ED-5E13-422A-9634-6BF708A13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49" r="1051" b="4182"/>
          <a:stretch/>
        </p:blipFill>
        <p:spPr bwMode="auto">
          <a:xfrm>
            <a:off x="9915239" y="230754"/>
            <a:ext cx="1820958" cy="123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07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C73234-4871-4832-8439-298E9ED8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766218"/>
            <a:ext cx="4483217" cy="1325563"/>
          </a:xfrm>
        </p:spPr>
        <p:txBody>
          <a:bodyPr>
            <a:noAutofit/>
          </a:bodyPr>
          <a:lstStyle/>
          <a:p>
            <a:pPr algn="ctr"/>
            <a:r>
              <a:rPr lang="fr-FR" sz="7400" dirty="0">
                <a:solidFill>
                  <a:srgbClr val="2683C6"/>
                </a:solidFill>
                <a:latin typeface="Monotype Corsiva" panose="03010101010201010101" pitchFamily="66" charset="0"/>
              </a:rPr>
              <a:t>Nos Services pour l’année 2020 - 2021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8BC333-3860-4B81-8086-C4280A006B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1" r="13192" b="3"/>
          <a:stretch/>
        </p:blipFill>
        <p:spPr>
          <a:xfrm>
            <a:off x="1128950" y="271923"/>
            <a:ext cx="4575565" cy="581698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A80072A-4291-408D-A00A-2163F0757A4A}"/>
              </a:ext>
            </a:extLst>
          </p:cNvPr>
          <p:cNvSpPr txBox="1"/>
          <p:nvPr/>
        </p:nvSpPr>
        <p:spPr>
          <a:xfrm>
            <a:off x="6950242" y="5294706"/>
            <a:ext cx="2774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Joey DE CIANCIO</a:t>
            </a:r>
          </a:p>
          <a:p>
            <a:r>
              <a:rPr lang="fr-FR" dirty="0"/>
              <a:t>3</a:t>
            </a:r>
            <a:r>
              <a:rPr lang="fr-FR" baseline="30000" dirty="0"/>
              <a:t>ème</a:t>
            </a:r>
            <a:r>
              <a:rPr lang="fr-FR" dirty="0"/>
              <a:t> année de médecine</a:t>
            </a:r>
          </a:p>
        </p:txBody>
      </p:sp>
    </p:spTree>
    <p:extLst>
      <p:ext uri="{BB962C8B-B14F-4D97-AF65-F5344CB8AC3E}">
        <p14:creationId xmlns:p14="http://schemas.microsoft.com/office/powerpoint/2010/main" val="171526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DC1B8-7751-4019-8C7F-69F8D112C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307" y="2150967"/>
            <a:ext cx="6131859" cy="1325563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Nos </a:t>
            </a:r>
            <a:r>
              <a:rPr lang="fr-FR" dirty="0" smtClean="0">
                <a:solidFill>
                  <a:srgbClr val="2683C6"/>
                </a:solidFill>
                <a:latin typeface="Palatino Linotype" panose="02040502050505030304" pitchFamily="18" charset="0"/>
              </a:rPr>
              <a:t>services </a:t>
            </a:r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pour </a:t>
            </a:r>
            <a:r>
              <a:rPr lang="fr-FR" dirty="0" smtClean="0">
                <a:solidFill>
                  <a:srgbClr val="2683C6"/>
                </a:solidFill>
                <a:latin typeface="Palatino Linotype" panose="02040502050505030304" pitchFamily="18" charset="0"/>
              </a:rPr>
              <a:t>les </a:t>
            </a:r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étudiants en L.AS</a:t>
            </a:r>
          </a:p>
        </p:txBody>
      </p:sp>
      <p:pic>
        <p:nvPicPr>
          <p:cNvPr id="4" name="Image 3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686CBE96-77C2-4023-87F7-1E29C0DB3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003" y="4890251"/>
            <a:ext cx="1521982" cy="1444065"/>
          </a:xfrm>
          <a:prstGeom prst="rect">
            <a:avLst/>
          </a:prstGeom>
        </p:spPr>
      </p:pic>
      <p:graphicFrame>
        <p:nvGraphicFramePr>
          <p:cNvPr id="9" name="Diagramme 8"/>
          <p:cNvGraphicFramePr/>
          <p:nvPr>
            <p:extLst>
              <p:ext uri="{D42A27DB-BD31-4B8C-83A1-F6EECF244321}">
                <p14:modId xmlns:p14="http://schemas.microsoft.com/office/powerpoint/2010/main" val="2663652363"/>
              </p:ext>
            </p:extLst>
          </p:nvPr>
        </p:nvGraphicFramePr>
        <p:xfrm>
          <a:off x="0" y="915649"/>
          <a:ext cx="555811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AE6DC1B8-7751-4019-8C7F-69F8D112C7D6}"/>
              </a:ext>
            </a:extLst>
          </p:cNvPr>
          <p:cNvSpPr txBox="1">
            <a:spLocks/>
          </p:cNvSpPr>
          <p:nvPr/>
        </p:nvSpPr>
        <p:spPr>
          <a:xfrm>
            <a:off x="5764307" y="3624982"/>
            <a:ext cx="61318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500" dirty="0" smtClean="0">
                <a:solidFill>
                  <a:srgbClr val="2683C6"/>
                </a:solidFill>
                <a:latin typeface="Palatino Linotype" panose="02040502050505030304" pitchFamily="18" charset="0"/>
              </a:rPr>
              <a:t>Totalement gratuit !</a:t>
            </a:r>
            <a:endParaRPr lang="fr-FR" sz="3500" dirty="0">
              <a:solidFill>
                <a:srgbClr val="2683C6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50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5F531B-A877-43E0-B9A3-1C134C80277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289754" y="2047009"/>
            <a:ext cx="6253317" cy="2278103"/>
          </a:xfrm>
        </p:spPr>
        <p:txBody>
          <a:bodyPr>
            <a:normAutofit/>
          </a:bodyPr>
          <a:lstStyle/>
          <a:p>
            <a:pPr lvl="0"/>
            <a:r>
              <a:rPr lang="fr-FR" sz="7400" dirty="0">
                <a:solidFill>
                  <a:srgbClr val="2683C6"/>
                </a:solidFill>
                <a:latin typeface="Monotype Corsiva" panose="03010101010201010101" pitchFamily="66" charset="0"/>
              </a:rPr>
              <a:t>L’Enseignement supérieur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5C76E16-C863-46F9-9491-13F7F6AB17D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289753" y="4455621"/>
            <a:ext cx="6269347" cy="686830"/>
          </a:xfrm>
        </p:spPr>
        <p:txBody>
          <a:bodyPr>
            <a:normAutofit lnSpcReduction="10000"/>
          </a:bodyPr>
          <a:lstStyle/>
          <a:p>
            <a:pPr lvl="0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Les grandes lignes du nouveau monde d’un bachelier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13E6AA-499A-4A9D-B507-475216BBBB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1" r="13192" b="3"/>
          <a:stretch/>
        </p:blipFill>
        <p:spPr>
          <a:xfrm>
            <a:off x="632900" y="486496"/>
            <a:ext cx="4001315" cy="508693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F6A6445-5280-448D-9F9B-AD74B48A6706}"/>
              </a:ext>
            </a:extLst>
          </p:cNvPr>
          <p:cNvSpPr txBox="1"/>
          <p:nvPr/>
        </p:nvSpPr>
        <p:spPr>
          <a:xfrm>
            <a:off x="7168731" y="5462486"/>
            <a:ext cx="2774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Antonin AURIAC </a:t>
            </a:r>
          </a:p>
          <a:p>
            <a:r>
              <a:rPr lang="fr-FR" dirty="0"/>
              <a:t>3</a:t>
            </a:r>
            <a:r>
              <a:rPr lang="fr-FR" baseline="30000" dirty="0"/>
              <a:t>ème</a:t>
            </a:r>
            <a:r>
              <a:rPr lang="fr-FR" dirty="0"/>
              <a:t> année de médecine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E0A0289-A0D0-4474-9AA8-E9038D064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6" y="1466854"/>
            <a:ext cx="10515600" cy="565979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Nos Services pour le </a:t>
            </a:r>
            <a:r>
              <a:rPr lang="fr-FR" dirty="0" smtClean="0">
                <a:solidFill>
                  <a:srgbClr val="2683C6"/>
                </a:solidFill>
                <a:latin typeface="Palatino Linotype" panose="02040502050505030304" pitchFamily="18" charset="0"/>
              </a:rPr>
              <a:t>PASS</a:t>
            </a:r>
            <a:br>
              <a:rPr lang="fr-FR" dirty="0" smtClean="0">
                <a:solidFill>
                  <a:srgbClr val="2683C6"/>
                </a:solidFill>
                <a:latin typeface="Palatino Linotype" panose="02040502050505030304" pitchFamily="18" charset="0"/>
              </a:rPr>
            </a:br>
            <a:r>
              <a:rPr lang="fr-FR" dirty="0" smtClean="0">
                <a:solidFill>
                  <a:srgbClr val="2683C6"/>
                </a:solidFill>
                <a:latin typeface="Palatino Linotype" panose="02040502050505030304" pitchFamily="18" charset="0"/>
              </a:rPr>
              <a:t>Avant la rentrée</a:t>
            </a:r>
            <a:endParaRPr lang="fr-FR" dirty="0">
              <a:solidFill>
                <a:srgbClr val="2683C6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018ED81-EB80-44FA-8F29-854C80C624E6}"/>
              </a:ext>
            </a:extLst>
          </p:cNvPr>
          <p:cNvSpPr txBox="1"/>
          <p:nvPr/>
        </p:nvSpPr>
        <p:spPr>
          <a:xfrm>
            <a:off x="0" y="5694385"/>
            <a:ext cx="4399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*Nous n’avons pas encore fixé les prix des services à venir. </a:t>
            </a:r>
          </a:p>
          <a:p>
            <a:r>
              <a:rPr lang="fr-FR" sz="1400" dirty="0"/>
              <a:t>Nos prix servent simplement aux frais d’impressions</a:t>
            </a:r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860623955"/>
              </p:ext>
            </p:extLst>
          </p:nvPr>
        </p:nvGraphicFramePr>
        <p:xfrm>
          <a:off x="2542650" y="2360023"/>
          <a:ext cx="6980571" cy="3334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5" y="3211047"/>
            <a:ext cx="2176420" cy="163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244" y="1924595"/>
            <a:ext cx="2085550" cy="1564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380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E0A0289-A0D0-4474-9AA8-E9038D064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36" y="1394693"/>
            <a:ext cx="10515600" cy="565979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Nos </a:t>
            </a:r>
            <a:r>
              <a:rPr lang="fr-FR" dirty="0" smtClean="0">
                <a:solidFill>
                  <a:srgbClr val="2683C6"/>
                </a:solidFill>
                <a:latin typeface="Palatino Linotype" panose="02040502050505030304" pitchFamily="18" charset="0"/>
              </a:rPr>
              <a:t>services </a:t>
            </a:r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pour </a:t>
            </a:r>
            <a:r>
              <a:rPr lang="fr-FR" dirty="0" smtClean="0">
                <a:solidFill>
                  <a:srgbClr val="2683C6"/>
                </a:solidFill>
                <a:latin typeface="Palatino Linotype" panose="02040502050505030304" pitchFamily="18" charset="0"/>
              </a:rPr>
              <a:t>le PASS</a:t>
            </a:r>
            <a:br>
              <a:rPr lang="fr-FR" dirty="0" smtClean="0">
                <a:solidFill>
                  <a:srgbClr val="2683C6"/>
                </a:solidFill>
                <a:latin typeface="Palatino Linotype" panose="02040502050505030304" pitchFamily="18" charset="0"/>
              </a:rPr>
            </a:br>
            <a:r>
              <a:rPr lang="fr-FR" sz="3300" dirty="0" smtClean="0">
                <a:solidFill>
                  <a:srgbClr val="2683C6"/>
                </a:solidFill>
                <a:latin typeface="Palatino Linotype" panose="02040502050505030304" pitchFamily="18" charset="0"/>
              </a:rPr>
              <a:t>Pour toute l’année et gratuitement</a:t>
            </a:r>
            <a:endParaRPr lang="fr-FR" sz="3300" dirty="0">
              <a:solidFill>
                <a:srgbClr val="2683C6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018ED81-EB80-44FA-8F29-854C80C624E6}"/>
              </a:ext>
            </a:extLst>
          </p:cNvPr>
          <p:cNvSpPr txBox="1"/>
          <p:nvPr/>
        </p:nvSpPr>
        <p:spPr>
          <a:xfrm>
            <a:off x="0" y="5809444"/>
            <a:ext cx="7223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*Nous n’avons pas encore fixé les prix des services à venir. </a:t>
            </a:r>
          </a:p>
          <a:p>
            <a:r>
              <a:rPr lang="fr-FR" sz="1400" dirty="0"/>
              <a:t>Nos prix servent simplement aux frais d’impressions</a:t>
            </a:r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361146987"/>
              </p:ext>
            </p:extLst>
          </p:nvPr>
        </p:nvGraphicFramePr>
        <p:xfrm>
          <a:off x="829836" y="2223875"/>
          <a:ext cx="5823240" cy="3075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5" name="Groupe 44"/>
          <p:cNvGrpSpPr/>
          <p:nvPr/>
        </p:nvGrpSpPr>
        <p:grpSpPr>
          <a:xfrm>
            <a:off x="6087637" y="2751442"/>
            <a:ext cx="4778247" cy="619920"/>
            <a:chOff x="341303" y="2974071"/>
            <a:chExt cx="4778247" cy="619920"/>
          </a:xfrm>
          <a:solidFill>
            <a:srgbClr val="70AD47"/>
          </a:solidFill>
        </p:grpSpPr>
        <p:sp>
          <p:nvSpPr>
            <p:cNvPr id="54" name="Rectangle à coins arrondis 53"/>
            <p:cNvSpPr/>
            <p:nvPr/>
          </p:nvSpPr>
          <p:spPr>
            <a:xfrm>
              <a:off x="341303" y="2974071"/>
              <a:ext cx="4778247" cy="61992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ZoneTexte 54"/>
            <p:cNvSpPr txBox="1"/>
            <p:nvPr/>
          </p:nvSpPr>
          <p:spPr>
            <a:xfrm>
              <a:off x="371565" y="3004333"/>
              <a:ext cx="4717723" cy="5593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0606" tIns="0" rIns="180606" bIns="0" numCol="1" spcCol="1270" anchor="ctr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100" kern="1200" dirty="0" smtClean="0">
                  <a:latin typeface="Berlin Sans FB" panose="020E0602020502020306" pitchFamily="34" charset="0"/>
                </a:rPr>
                <a:t>Préparations aux oraux</a:t>
              </a:r>
              <a:endParaRPr lang="fr-FR" sz="2100" kern="1200" dirty="0">
                <a:latin typeface="Berlin Sans FB" panose="020E0602020502020306" pitchFamily="34" charset="0"/>
              </a:endParaRPr>
            </a:p>
          </p:txBody>
        </p:sp>
      </p:grpSp>
      <p:grpSp>
        <p:nvGrpSpPr>
          <p:cNvPr id="47" name="Groupe 46"/>
          <p:cNvGrpSpPr/>
          <p:nvPr/>
        </p:nvGrpSpPr>
        <p:grpSpPr>
          <a:xfrm>
            <a:off x="6087636" y="3618131"/>
            <a:ext cx="4778247" cy="619920"/>
            <a:chOff x="341303" y="3926631"/>
            <a:chExt cx="4778247" cy="619920"/>
          </a:xfrm>
          <a:solidFill>
            <a:srgbClr val="4DC58D"/>
          </a:solidFill>
        </p:grpSpPr>
        <p:sp>
          <p:nvSpPr>
            <p:cNvPr id="52" name="Rectangle à coins arrondis 51"/>
            <p:cNvSpPr/>
            <p:nvPr/>
          </p:nvSpPr>
          <p:spPr>
            <a:xfrm>
              <a:off x="341303" y="3926631"/>
              <a:ext cx="4778247" cy="61992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ZoneTexte 52"/>
            <p:cNvSpPr txBox="1"/>
            <p:nvPr/>
          </p:nvSpPr>
          <p:spPr>
            <a:xfrm>
              <a:off x="371565" y="3956893"/>
              <a:ext cx="4717723" cy="5593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0606" tIns="0" rIns="180606" bIns="0" numCol="1" spcCol="1270" anchor="ctr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100" kern="1200" dirty="0" smtClean="0">
                  <a:latin typeface="Berlin Sans FB" panose="020E0602020502020306" pitchFamily="34" charset="0"/>
                </a:rPr>
                <a:t>Réseaux sociaux et forum</a:t>
              </a:r>
              <a:endParaRPr lang="fr-FR" sz="2100" kern="1200" dirty="0">
                <a:latin typeface="Berlin Sans FB" panose="020E0602020502020306" pitchFamily="34" charset="0"/>
              </a:endParaRP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6087636" y="4484820"/>
            <a:ext cx="4778247" cy="619920"/>
            <a:chOff x="341303" y="4879191"/>
            <a:chExt cx="4778247" cy="619920"/>
          </a:xfrm>
          <a:solidFill>
            <a:srgbClr val="1CADE4"/>
          </a:solidFill>
        </p:grpSpPr>
        <p:sp>
          <p:nvSpPr>
            <p:cNvPr id="50" name="Rectangle à coins arrondis 49"/>
            <p:cNvSpPr/>
            <p:nvPr/>
          </p:nvSpPr>
          <p:spPr>
            <a:xfrm>
              <a:off x="341303" y="4879191"/>
              <a:ext cx="4778247" cy="61992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ZoneTexte 50"/>
            <p:cNvSpPr txBox="1"/>
            <p:nvPr/>
          </p:nvSpPr>
          <p:spPr>
            <a:xfrm>
              <a:off x="371565" y="4909453"/>
              <a:ext cx="4717723" cy="5593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0606" tIns="0" rIns="180606" bIns="0" numCol="1" spcCol="1270" anchor="ctr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100" kern="1200" dirty="0" smtClean="0">
                  <a:latin typeface="Berlin Sans FB" panose="020E0602020502020306" pitchFamily="34" charset="0"/>
                </a:rPr>
                <a:t>Bien-être : jogging, jeux, sophrologie</a:t>
              </a:r>
              <a:endParaRPr lang="fr-FR" sz="2100" kern="1200" dirty="0">
                <a:latin typeface="Berlin Sans FB" panose="020E0602020502020306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20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E0A0289-A0D0-4474-9AA8-E9038D064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36" y="1482113"/>
            <a:ext cx="10515600" cy="565979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Nos Services pour </a:t>
            </a:r>
            <a:r>
              <a:rPr lang="fr-FR" dirty="0" smtClean="0">
                <a:solidFill>
                  <a:srgbClr val="2683C6"/>
                </a:solidFill>
                <a:latin typeface="Palatino Linotype" panose="02040502050505030304" pitchFamily="18" charset="0"/>
              </a:rPr>
              <a:t>le PASS</a:t>
            </a:r>
            <a:br>
              <a:rPr lang="fr-FR" dirty="0" smtClean="0">
                <a:solidFill>
                  <a:srgbClr val="2683C6"/>
                </a:solidFill>
                <a:latin typeface="Palatino Linotype" panose="02040502050505030304" pitchFamily="18" charset="0"/>
              </a:rPr>
            </a:br>
            <a:r>
              <a:rPr lang="fr-FR" dirty="0" smtClean="0">
                <a:solidFill>
                  <a:srgbClr val="2683C6"/>
                </a:solidFill>
                <a:latin typeface="Palatino Linotype" panose="02040502050505030304" pitchFamily="18" charset="0"/>
              </a:rPr>
              <a:t>Le Pack + à ≈ 30 €</a:t>
            </a:r>
            <a:endParaRPr lang="fr-FR" dirty="0">
              <a:solidFill>
                <a:srgbClr val="2683C6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018ED81-EB80-44FA-8F29-854C80C624E6}"/>
              </a:ext>
            </a:extLst>
          </p:cNvPr>
          <p:cNvSpPr txBox="1"/>
          <p:nvPr/>
        </p:nvSpPr>
        <p:spPr>
          <a:xfrm>
            <a:off x="0" y="5809444"/>
            <a:ext cx="7223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*Nous n’avons pas encore fixé les prix des services à venir. </a:t>
            </a:r>
          </a:p>
          <a:p>
            <a:r>
              <a:rPr lang="fr-FR" sz="1400" dirty="0"/>
              <a:t>Nos prix servent simplement aux frais d’impressions</a:t>
            </a:r>
          </a:p>
        </p:txBody>
      </p:sp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2042928550"/>
              </p:ext>
            </p:extLst>
          </p:nvPr>
        </p:nvGraphicFramePr>
        <p:xfrm>
          <a:off x="1360332" y="2417532"/>
          <a:ext cx="9454607" cy="3022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105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7ABF733-6331-4B47-8C56-0020CDC2D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0893" y="215964"/>
            <a:ext cx="5023155" cy="23869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7400" dirty="0" err="1">
                <a:solidFill>
                  <a:srgbClr val="2683C6"/>
                </a:solidFill>
                <a:latin typeface="Monotype Corsiva" panose="03010101010201010101" pitchFamily="66" charset="0"/>
              </a:rPr>
              <a:t>Avez-vous</a:t>
            </a:r>
            <a:r>
              <a:rPr lang="en-US" sz="7400" dirty="0">
                <a:solidFill>
                  <a:srgbClr val="2683C6"/>
                </a:solidFill>
                <a:latin typeface="Monotype Corsiva" panose="03010101010201010101" pitchFamily="66" charset="0"/>
              </a:rPr>
              <a:t> des questions ?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45A408-2E38-47E6-A199-0B2FF6391C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6" r="9561" b="-2"/>
          <a:stretch/>
        </p:blipFill>
        <p:spPr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EBC64CD-8DFF-462D-B9AA-130DF5BEC9F5}"/>
              </a:ext>
            </a:extLst>
          </p:cNvPr>
          <p:cNvSpPr txBox="1"/>
          <p:nvPr/>
        </p:nvSpPr>
        <p:spPr>
          <a:xfrm>
            <a:off x="5815062" y="5532167"/>
            <a:ext cx="6199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Retrouvez notre diaporama sur notre site 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tutoweb.net</a:t>
            </a:r>
            <a:r>
              <a:rPr lang="fr-FR" dirty="0">
                <a:sym typeface="Wingdings" panose="05000000000000000000" pitchFamily="2" charset="2"/>
              </a:rPr>
              <a:t> Réforme</a:t>
            </a:r>
          </a:p>
          <a:p>
            <a:r>
              <a:rPr lang="fr-FR" dirty="0">
                <a:sym typeface="Wingdings" panose="05000000000000000000" pitchFamily="2" charset="2"/>
              </a:rPr>
              <a:t>Ainsi que la vidéo de la conférence sur notre chaine YouTube : 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Tutorat Santé Lorraine</a:t>
            </a:r>
            <a:endParaRPr lang="fr-FR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F51CD37-F8B1-4D92-9C73-621CA1753C8D}"/>
              </a:ext>
            </a:extLst>
          </p:cNvPr>
          <p:cNvSpPr txBox="1"/>
          <p:nvPr/>
        </p:nvSpPr>
        <p:spPr>
          <a:xfrm>
            <a:off x="6994288" y="2345387"/>
            <a:ext cx="5441687" cy="268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Suivez nous sur les réseaux sociaux : </a:t>
            </a:r>
          </a:p>
          <a:p>
            <a:endParaRPr lang="fr-FR" dirty="0"/>
          </a:p>
          <a:p>
            <a:pPr>
              <a:lnSpc>
                <a:spcPct val="150000"/>
              </a:lnSpc>
            </a:pPr>
            <a:r>
              <a:rPr lang="fr-FR" dirty="0"/>
              <a:t>@</a:t>
            </a:r>
            <a:r>
              <a:rPr lang="fr-FR" dirty="0" err="1"/>
              <a:t>tutoratsantelorraine</a:t>
            </a:r>
            <a:endParaRPr lang="fr-FR" dirty="0"/>
          </a:p>
          <a:p>
            <a:pPr>
              <a:lnSpc>
                <a:spcPct val="150000"/>
              </a:lnSpc>
            </a:pPr>
            <a:r>
              <a:rPr lang="fr-FR" dirty="0"/>
              <a:t>@</a:t>
            </a:r>
            <a:r>
              <a:rPr lang="fr-FR" dirty="0" err="1"/>
              <a:t>TutoratSante</a:t>
            </a:r>
            <a:endParaRPr lang="fr-FR" dirty="0"/>
          </a:p>
          <a:p>
            <a:pPr>
              <a:lnSpc>
                <a:spcPct val="150000"/>
              </a:lnSpc>
            </a:pPr>
            <a:r>
              <a:rPr lang="fr-FR" dirty="0"/>
              <a:t>Tutoweb.net</a:t>
            </a:r>
          </a:p>
          <a:p>
            <a:pPr>
              <a:lnSpc>
                <a:spcPct val="150000"/>
              </a:lnSpc>
            </a:pPr>
            <a:r>
              <a:rPr lang="fr-FR" dirty="0"/>
              <a:t>Tutorat Santé Lorraine</a:t>
            </a:r>
          </a:p>
          <a:p>
            <a:pPr>
              <a:lnSpc>
                <a:spcPct val="150000"/>
              </a:lnSpc>
            </a:pPr>
            <a:r>
              <a:rPr lang="fr-FR" dirty="0"/>
              <a:t>Tutorat Santé Lorraine</a:t>
            </a:r>
          </a:p>
        </p:txBody>
      </p:sp>
      <p:pic>
        <p:nvPicPr>
          <p:cNvPr id="4098" name="Picture 2" descr="Résultat de recherche d'images pour &quot;logo youtube&quot;&quot;">
            <a:extLst>
              <a:ext uri="{FF2B5EF4-FFF2-40B4-BE49-F238E27FC236}">
                <a16:creationId xmlns:a16="http://schemas.microsoft.com/office/drawing/2014/main" id="{957CB0A6-29D1-444F-AA47-4CC0C3DA8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1" t="31470" r="30317" b="31959"/>
          <a:stretch/>
        </p:blipFill>
        <p:spPr bwMode="auto">
          <a:xfrm>
            <a:off x="6680893" y="4700668"/>
            <a:ext cx="366348" cy="25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ésultat de recherche d'images pour &quot;logo facebook sans fond&quot;&quot;">
            <a:extLst>
              <a:ext uri="{FF2B5EF4-FFF2-40B4-BE49-F238E27FC236}">
                <a16:creationId xmlns:a16="http://schemas.microsoft.com/office/drawing/2014/main" id="{66F77A01-DE04-4F7B-80DB-8B558E187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210" y="4270747"/>
            <a:ext cx="285714" cy="2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ésultat de recherche d'images pour &quot;logo twitter sans fond&quot;&quot;">
            <a:extLst>
              <a:ext uri="{FF2B5EF4-FFF2-40B4-BE49-F238E27FC236}">
                <a16:creationId xmlns:a16="http://schemas.microsoft.com/office/drawing/2014/main" id="{D388A061-A35D-415A-B9F4-2C2C17AD7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893" y="3449123"/>
            <a:ext cx="366348" cy="29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ésultat de recherche d'images pour &quot;logo instagram sans fond&quot;&quot;">
            <a:extLst>
              <a:ext uri="{FF2B5EF4-FFF2-40B4-BE49-F238E27FC236}">
                <a16:creationId xmlns:a16="http://schemas.microsoft.com/office/drawing/2014/main" id="{49785753-4211-41EE-8A01-A7947A523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168" y="3025935"/>
            <a:ext cx="322967" cy="32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Résultat de recherche d'images pour &quot;logo site internet&quot;&quot;">
            <a:extLst>
              <a:ext uri="{FF2B5EF4-FFF2-40B4-BE49-F238E27FC236}">
                <a16:creationId xmlns:a16="http://schemas.microsoft.com/office/drawing/2014/main" id="{66119918-FA8A-49AF-B221-93CE7E95C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53" y="3787634"/>
            <a:ext cx="424875" cy="42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08611" y="4842286"/>
            <a:ext cx="7233397" cy="287627"/>
          </a:xfrm>
        </p:spPr>
        <p:txBody>
          <a:bodyPr>
            <a:noAutofit/>
          </a:bodyPr>
          <a:lstStyle/>
          <a:p>
            <a:pPr algn="ctr"/>
            <a:r>
              <a:rPr lang="fr-FR" sz="8000" dirty="0" smtClean="0">
                <a:latin typeface="Monotype Corsiva" panose="03010101010201010101" pitchFamily="66" charset="0"/>
              </a:rPr>
              <a:t>2</a:t>
            </a:r>
            <a:r>
              <a:rPr lang="fr-FR" sz="8000" baseline="30000" dirty="0" smtClean="0">
                <a:latin typeface="Monotype Corsiva" panose="03010101010201010101" pitchFamily="66" charset="0"/>
              </a:rPr>
              <a:t>ème</a:t>
            </a:r>
            <a:r>
              <a:rPr lang="fr-FR" sz="8000" dirty="0" smtClean="0">
                <a:latin typeface="Monotype Corsiva" panose="03010101010201010101" pitchFamily="66" charset="0"/>
              </a:rPr>
              <a:t> conférence prévue en </a:t>
            </a:r>
            <a:r>
              <a:rPr lang="fr-FR" sz="8000" b="1" dirty="0" smtClean="0">
                <a:latin typeface="Monotype Corsiva" panose="03010101010201010101" pitchFamily="66" charset="0"/>
              </a:rPr>
              <a:t>avril</a:t>
            </a:r>
            <a:r>
              <a:rPr lang="fr-FR" sz="8000" dirty="0" smtClean="0">
                <a:latin typeface="Monotype Corsiva" panose="03010101010201010101" pitchFamily="66" charset="0"/>
              </a:rPr>
              <a:t/>
            </a:r>
            <a:br>
              <a:rPr lang="fr-FR" sz="8000" dirty="0" smtClean="0">
                <a:latin typeface="Monotype Corsiva" panose="03010101010201010101" pitchFamily="66" charset="0"/>
              </a:rPr>
            </a:br>
            <a:r>
              <a:rPr lang="fr-FR" sz="8000" dirty="0" smtClean="0">
                <a:latin typeface="Monotype Corsiva" panose="03010101010201010101" pitchFamily="66" charset="0"/>
              </a:rPr>
              <a:t/>
            </a:r>
            <a:br>
              <a:rPr lang="fr-FR" sz="8000" dirty="0" smtClean="0">
                <a:latin typeface="Monotype Corsiva" panose="03010101010201010101" pitchFamily="66" charset="0"/>
              </a:rPr>
            </a:br>
            <a:r>
              <a:rPr lang="fr-FR" sz="8000" dirty="0" smtClean="0">
                <a:latin typeface="Monotype Corsiva" panose="03010101010201010101" pitchFamily="66" charset="0"/>
              </a:rPr>
              <a:t/>
            </a:r>
            <a:br>
              <a:rPr lang="fr-FR" sz="8000" dirty="0" smtClean="0">
                <a:latin typeface="Monotype Corsiva" panose="03010101010201010101" pitchFamily="66" charset="0"/>
              </a:rPr>
            </a:br>
            <a:endParaRPr lang="fr-FR" sz="8000" dirty="0">
              <a:latin typeface="Monotype Corsiva" panose="03010101010201010101" pitchFamily="66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44" y="3562571"/>
            <a:ext cx="2208696" cy="220869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234203" y="5578519"/>
            <a:ext cx="3496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Berlin Sans FB" panose="020E0602020502020306" pitchFamily="34" charset="0"/>
              </a:rPr>
              <a:t>Rubrique réforme tutoweb.net</a:t>
            </a:r>
          </a:p>
          <a:p>
            <a:pPr algn="ctr"/>
            <a:r>
              <a:rPr lang="fr-FR" dirty="0" smtClean="0">
                <a:latin typeface="Berlin Sans FB" panose="020E0602020502020306" pitchFamily="34" charset="0"/>
              </a:rPr>
              <a:t>Mise à jour régulièrement</a:t>
            </a:r>
            <a:endParaRPr lang="fr-FR" dirty="0">
              <a:latin typeface="Berlin Sans FB" panose="020E0602020502020306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30" y="1324544"/>
            <a:ext cx="1971123" cy="1971123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-234203" y="3111001"/>
            <a:ext cx="349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Berlin Sans FB" panose="020E0602020502020306" pitchFamily="34" charset="0"/>
              </a:rPr>
              <a:t>Inscriptions à notre Newsletter !</a:t>
            </a:r>
            <a:endParaRPr lang="fr-FR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20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6140B3-3596-4AB0-AFB6-B345DC681F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0545" y="1180545"/>
            <a:ext cx="10058400" cy="864524"/>
          </a:xfrm>
        </p:spPr>
        <p:txBody>
          <a:bodyPr/>
          <a:lstStyle/>
          <a:p>
            <a:pPr lvl="0"/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Schéma global</a:t>
            </a: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48FD644C-1D73-48E2-9FD3-54966B1C5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0" t="6187" r="4849" b="7875"/>
          <a:stretch/>
        </p:blipFill>
        <p:spPr>
          <a:xfrm>
            <a:off x="363682" y="1974273"/>
            <a:ext cx="6941128" cy="428105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ZoneTexte 4">
            <a:extLst>
              <a:ext uri="{FF2B5EF4-FFF2-40B4-BE49-F238E27FC236}">
                <a16:creationId xmlns:a16="http://schemas.microsoft.com/office/drawing/2014/main" id="{3D85F5BD-9DBF-42F1-963C-1FB2D0B6223B}"/>
              </a:ext>
            </a:extLst>
          </p:cNvPr>
          <p:cNvSpPr txBox="1"/>
          <p:nvPr/>
        </p:nvSpPr>
        <p:spPr>
          <a:xfrm>
            <a:off x="7598542" y="1404005"/>
            <a:ext cx="4229776" cy="406265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Plusieurs structures en place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Cursus courts : DUT, BTS, Licence Pro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Cursus en 5 ans : Prépas CPGE/Grandes écoles, paramédical, sage-femme, archi…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Cursus plus longs : Format </a:t>
            </a:r>
            <a:r>
              <a:rPr lang="fr-FR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Licence</a:t>
            </a:r>
            <a:r>
              <a:rPr lang="fr-FR" sz="20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Master Doctorat </a:t>
            </a:r>
            <a:r>
              <a:rPr lang="fr-FR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(sciences</a:t>
            </a:r>
            <a:r>
              <a:rPr lang="fr-F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lettres, droit… couvrent de nombreux domaines) : Université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Cursus de santé : hors du processus de Bologne, donc pas de LMD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222A9F-09B9-4696-8652-F8C4B3463D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1317" y="1289944"/>
            <a:ext cx="10515600" cy="8350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Zoom sur la santé : les études médicales</a:t>
            </a:r>
          </a:p>
        </p:txBody>
      </p:sp>
      <p:pic>
        <p:nvPicPr>
          <p:cNvPr id="3" name="Image 5">
            <a:extLst>
              <a:ext uri="{FF2B5EF4-FFF2-40B4-BE49-F238E27FC236}">
                <a16:creationId xmlns:a16="http://schemas.microsoft.com/office/drawing/2014/main" id="{8F1479FD-B6ED-41C9-9D65-821D4E83B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17" y="2115952"/>
            <a:ext cx="7635240" cy="42183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ZoneTexte 6">
            <a:extLst>
              <a:ext uri="{FF2B5EF4-FFF2-40B4-BE49-F238E27FC236}">
                <a16:creationId xmlns:a16="http://schemas.microsoft.com/office/drawing/2014/main" id="{8CA291EA-7BD0-4A11-8962-A8AE37F36A6A}"/>
              </a:ext>
            </a:extLst>
          </p:cNvPr>
          <p:cNvSpPr txBox="1"/>
          <p:nvPr/>
        </p:nvSpPr>
        <p:spPr>
          <a:xfrm>
            <a:off x="8395860" y="2288232"/>
            <a:ext cx="3161208" cy="28623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Nomenclature « MMOP »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Etudes globalement longues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Actuellement via la PACES (ou autres passerelles depuis la L3 ou le M2)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Jusqu’à 11 ans voire plus !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Il faut y être préparé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70777-B3B4-4A4B-9382-CD3C72D2A5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3876" y="1273173"/>
            <a:ext cx="10058400" cy="774377"/>
          </a:xfrm>
        </p:spPr>
        <p:txBody>
          <a:bodyPr/>
          <a:lstStyle/>
          <a:p>
            <a:pPr lvl="0"/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Zoom sur le paramédical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2308CC3-CA2E-4E8D-AC5A-CF7C78D87600}"/>
              </a:ext>
            </a:extLst>
          </p:cNvPr>
          <p:cNvGrpSpPr/>
          <p:nvPr/>
        </p:nvGrpSpPr>
        <p:grpSpPr>
          <a:xfrm>
            <a:off x="576475" y="2021746"/>
            <a:ext cx="9114172" cy="4266873"/>
            <a:chOff x="576474" y="1399352"/>
            <a:chExt cx="10862531" cy="4889268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C570B881-E2CD-458A-9DD2-24CD7594AA21}"/>
                </a:ext>
              </a:extLst>
            </p:cNvPr>
            <p:cNvGrpSpPr/>
            <p:nvPr/>
          </p:nvGrpSpPr>
          <p:grpSpPr>
            <a:xfrm>
              <a:off x="576474" y="1399352"/>
              <a:ext cx="10862531" cy="4889268"/>
              <a:chOff x="576474" y="1399352"/>
              <a:chExt cx="10862531" cy="4889268"/>
            </a:xfrm>
          </p:grpSpPr>
          <p:grpSp>
            <p:nvGrpSpPr>
              <p:cNvPr id="3" name="Espace réservé du contenu 4">
                <a:extLst>
                  <a:ext uri="{FF2B5EF4-FFF2-40B4-BE49-F238E27FC236}">
                    <a16:creationId xmlns:a16="http://schemas.microsoft.com/office/drawing/2014/main" id="{3B26C559-2327-47BC-B580-50266EA0DDCD}"/>
                  </a:ext>
                </a:extLst>
              </p:cNvPr>
              <p:cNvGrpSpPr/>
              <p:nvPr/>
            </p:nvGrpSpPr>
            <p:grpSpPr>
              <a:xfrm>
                <a:off x="2300182" y="1782065"/>
                <a:ext cx="9138823" cy="987981"/>
                <a:chOff x="2300182" y="1782065"/>
                <a:chExt cx="9138823" cy="987981"/>
              </a:xfrm>
            </p:grpSpPr>
            <p:sp>
              <p:nvSpPr>
                <p:cNvPr id="4" name="Forme libre 3">
                  <a:extLst>
                    <a:ext uri="{FF2B5EF4-FFF2-40B4-BE49-F238E27FC236}">
                      <a16:creationId xmlns:a16="http://schemas.microsoft.com/office/drawing/2014/main" id="{43217B0F-C9E7-46BF-8C27-F2D4DD251BCB}"/>
                    </a:ext>
                  </a:extLst>
                </p:cNvPr>
                <p:cNvSpPr/>
                <p:nvPr/>
              </p:nvSpPr>
              <p:spPr>
                <a:xfrm>
                  <a:off x="2300182" y="1782065"/>
                  <a:ext cx="2469949" cy="98798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469953"/>
                    <a:gd name="f7" fmla="val 987981"/>
                    <a:gd name="f8" fmla="val 1975963"/>
                    <a:gd name="f9" fmla="val 493991"/>
                    <a:gd name="f10" fmla="+- 0 0 -90"/>
                    <a:gd name="f11" fmla="*/ f3 1 2469953"/>
                    <a:gd name="f12" fmla="*/ f4 1 987981"/>
                    <a:gd name="f13" fmla="+- f7 0 f5"/>
                    <a:gd name="f14" fmla="+- f6 0 f5"/>
                    <a:gd name="f15" fmla="*/ f10 f0 1"/>
                    <a:gd name="f16" fmla="*/ f14 1 2469953"/>
                    <a:gd name="f17" fmla="*/ f13 1 987981"/>
                    <a:gd name="f18" fmla="*/ 0 f14 1"/>
                    <a:gd name="f19" fmla="*/ 0 f13 1"/>
                    <a:gd name="f20" fmla="*/ 1975963 f14 1"/>
                    <a:gd name="f21" fmla="*/ 2469953 f14 1"/>
                    <a:gd name="f22" fmla="*/ 493991 f13 1"/>
                    <a:gd name="f23" fmla="*/ 987981 f13 1"/>
                    <a:gd name="f24" fmla="*/ 493991 f14 1"/>
                    <a:gd name="f25" fmla="*/ f15 1 f2"/>
                    <a:gd name="f26" fmla="*/ f18 1 2469953"/>
                    <a:gd name="f27" fmla="*/ f19 1 987981"/>
                    <a:gd name="f28" fmla="*/ f20 1 2469953"/>
                    <a:gd name="f29" fmla="*/ f21 1 2469953"/>
                    <a:gd name="f30" fmla="*/ f22 1 987981"/>
                    <a:gd name="f31" fmla="*/ f23 1 987981"/>
                    <a:gd name="f32" fmla="*/ f24 1 2469953"/>
                    <a:gd name="f33" fmla="*/ f5 1 f16"/>
                    <a:gd name="f34" fmla="*/ f6 1 f16"/>
                    <a:gd name="f35" fmla="*/ f5 1 f17"/>
                    <a:gd name="f36" fmla="*/ f7 1 f17"/>
                    <a:gd name="f37" fmla="+- f25 0 f1"/>
                    <a:gd name="f38" fmla="*/ f26 1 f16"/>
                    <a:gd name="f39" fmla="*/ f27 1 f17"/>
                    <a:gd name="f40" fmla="*/ f28 1 f16"/>
                    <a:gd name="f41" fmla="*/ f29 1 f16"/>
                    <a:gd name="f42" fmla="*/ f30 1 f17"/>
                    <a:gd name="f43" fmla="*/ f31 1 f17"/>
                    <a:gd name="f44" fmla="*/ f32 1 f16"/>
                    <a:gd name="f45" fmla="*/ f33 f11 1"/>
                    <a:gd name="f46" fmla="*/ f34 f11 1"/>
                    <a:gd name="f47" fmla="*/ f36 f12 1"/>
                    <a:gd name="f48" fmla="*/ f35 f12 1"/>
                    <a:gd name="f49" fmla="*/ f38 f11 1"/>
                    <a:gd name="f50" fmla="*/ f39 f12 1"/>
                    <a:gd name="f51" fmla="*/ f40 f11 1"/>
                    <a:gd name="f52" fmla="*/ f41 f11 1"/>
                    <a:gd name="f53" fmla="*/ f42 f12 1"/>
                    <a:gd name="f54" fmla="*/ f43 f12 1"/>
                    <a:gd name="f55" fmla="*/ f44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9" y="f50"/>
                    </a:cxn>
                    <a:cxn ang="f37">
                      <a:pos x="f51" y="f50"/>
                    </a:cxn>
                    <a:cxn ang="f37">
                      <a:pos x="f52" y="f53"/>
                    </a:cxn>
                    <a:cxn ang="f37">
                      <a:pos x="f51" y="f54"/>
                    </a:cxn>
                    <a:cxn ang="f37">
                      <a:pos x="f49" y="f54"/>
                    </a:cxn>
                    <a:cxn ang="f37">
                      <a:pos x="f55" y="f53"/>
                    </a:cxn>
                    <a:cxn ang="f37">
                      <a:pos x="f49" y="f50"/>
                    </a:cxn>
                  </a:cxnLst>
                  <a:rect l="f45" t="f48" r="f46" b="f47"/>
                  <a:pathLst>
                    <a:path w="2469953" h="987981">
                      <a:moveTo>
                        <a:pt x="f5" y="f5"/>
                      </a:moveTo>
                      <a:lnTo>
                        <a:pt x="f8" y="f5"/>
                      </a:lnTo>
                      <a:lnTo>
                        <a:pt x="f6" y="f9"/>
                      </a:lnTo>
                      <a:lnTo>
                        <a:pt x="f8" y="f7"/>
                      </a:lnTo>
                      <a:lnTo>
                        <a:pt x="f5" y="f7"/>
                      </a:lnTo>
                      <a:lnTo>
                        <a:pt x="f9" y="f9"/>
                      </a:ln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D9576A"/>
                </a:solidFill>
                <a:ln w="12701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vert="horz" wrap="square" lIns="730020" tIns="78674" rIns="572670" bIns="78674" anchor="ctr" anchorCtr="1" compatLnSpc="1">
                  <a:noAutofit/>
                </a:bodyPr>
                <a:lstStyle/>
                <a:p>
                  <a:pPr marL="0" marR="0" lvl="0" indent="0" algn="ctr" defTabSz="2622554" rtl="0" fontAlgn="auto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50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5900" b="0" i="0" u="none" strike="noStrike" kern="1200" cap="none" spc="0" baseline="0" dirty="0">
                      <a:solidFill>
                        <a:srgbClr val="FFFFFF"/>
                      </a:solidFill>
                      <a:uFillTx/>
                      <a:latin typeface="Calibri"/>
                    </a:rPr>
                    <a:t>K1</a:t>
                  </a:r>
                </a:p>
              </p:txBody>
            </p:sp>
            <p:sp>
              <p:nvSpPr>
                <p:cNvPr id="5" name="Forme libre 4">
                  <a:extLst>
                    <a:ext uri="{FF2B5EF4-FFF2-40B4-BE49-F238E27FC236}">
                      <a16:creationId xmlns:a16="http://schemas.microsoft.com/office/drawing/2014/main" id="{FB25DFFB-8381-4FB3-8D4F-BA11AFD79AA1}"/>
                    </a:ext>
                  </a:extLst>
                </p:cNvPr>
                <p:cNvSpPr/>
                <p:nvPr/>
              </p:nvSpPr>
              <p:spPr>
                <a:xfrm>
                  <a:off x="4523134" y="1782065"/>
                  <a:ext cx="2469949" cy="98798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469953"/>
                    <a:gd name="f7" fmla="val 987981"/>
                    <a:gd name="f8" fmla="val 1975963"/>
                    <a:gd name="f9" fmla="val 493991"/>
                    <a:gd name="f10" fmla="+- 0 0 -90"/>
                    <a:gd name="f11" fmla="*/ f3 1 2469953"/>
                    <a:gd name="f12" fmla="*/ f4 1 987981"/>
                    <a:gd name="f13" fmla="+- f7 0 f5"/>
                    <a:gd name="f14" fmla="+- f6 0 f5"/>
                    <a:gd name="f15" fmla="*/ f10 f0 1"/>
                    <a:gd name="f16" fmla="*/ f14 1 2469953"/>
                    <a:gd name="f17" fmla="*/ f13 1 987981"/>
                    <a:gd name="f18" fmla="*/ 0 f14 1"/>
                    <a:gd name="f19" fmla="*/ 0 f13 1"/>
                    <a:gd name="f20" fmla="*/ 1975963 f14 1"/>
                    <a:gd name="f21" fmla="*/ 2469953 f14 1"/>
                    <a:gd name="f22" fmla="*/ 493991 f13 1"/>
                    <a:gd name="f23" fmla="*/ 987981 f13 1"/>
                    <a:gd name="f24" fmla="*/ 493991 f14 1"/>
                    <a:gd name="f25" fmla="*/ f15 1 f2"/>
                    <a:gd name="f26" fmla="*/ f18 1 2469953"/>
                    <a:gd name="f27" fmla="*/ f19 1 987981"/>
                    <a:gd name="f28" fmla="*/ f20 1 2469953"/>
                    <a:gd name="f29" fmla="*/ f21 1 2469953"/>
                    <a:gd name="f30" fmla="*/ f22 1 987981"/>
                    <a:gd name="f31" fmla="*/ f23 1 987981"/>
                    <a:gd name="f32" fmla="*/ f24 1 2469953"/>
                    <a:gd name="f33" fmla="*/ f5 1 f16"/>
                    <a:gd name="f34" fmla="*/ f6 1 f16"/>
                    <a:gd name="f35" fmla="*/ f5 1 f17"/>
                    <a:gd name="f36" fmla="*/ f7 1 f17"/>
                    <a:gd name="f37" fmla="+- f25 0 f1"/>
                    <a:gd name="f38" fmla="*/ f26 1 f16"/>
                    <a:gd name="f39" fmla="*/ f27 1 f17"/>
                    <a:gd name="f40" fmla="*/ f28 1 f16"/>
                    <a:gd name="f41" fmla="*/ f29 1 f16"/>
                    <a:gd name="f42" fmla="*/ f30 1 f17"/>
                    <a:gd name="f43" fmla="*/ f31 1 f17"/>
                    <a:gd name="f44" fmla="*/ f32 1 f16"/>
                    <a:gd name="f45" fmla="*/ f33 f11 1"/>
                    <a:gd name="f46" fmla="*/ f34 f11 1"/>
                    <a:gd name="f47" fmla="*/ f36 f12 1"/>
                    <a:gd name="f48" fmla="*/ f35 f12 1"/>
                    <a:gd name="f49" fmla="*/ f38 f11 1"/>
                    <a:gd name="f50" fmla="*/ f39 f12 1"/>
                    <a:gd name="f51" fmla="*/ f40 f11 1"/>
                    <a:gd name="f52" fmla="*/ f41 f11 1"/>
                    <a:gd name="f53" fmla="*/ f42 f12 1"/>
                    <a:gd name="f54" fmla="*/ f43 f12 1"/>
                    <a:gd name="f55" fmla="*/ f44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9" y="f50"/>
                    </a:cxn>
                    <a:cxn ang="f37">
                      <a:pos x="f51" y="f50"/>
                    </a:cxn>
                    <a:cxn ang="f37">
                      <a:pos x="f52" y="f53"/>
                    </a:cxn>
                    <a:cxn ang="f37">
                      <a:pos x="f51" y="f54"/>
                    </a:cxn>
                    <a:cxn ang="f37">
                      <a:pos x="f49" y="f54"/>
                    </a:cxn>
                    <a:cxn ang="f37">
                      <a:pos x="f55" y="f53"/>
                    </a:cxn>
                    <a:cxn ang="f37">
                      <a:pos x="f49" y="f50"/>
                    </a:cxn>
                  </a:cxnLst>
                  <a:rect l="f45" t="f48" r="f46" b="f47"/>
                  <a:pathLst>
                    <a:path w="2469953" h="987981">
                      <a:moveTo>
                        <a:pt x="f5" y="f5"/>
                      </a:moveTo>
                      <a:lnTo>
                        <a:pt x="f8" y="f5"/>
                      </a:lnTo>
                      <a:lnTo>
                        <a:pt x="f6" y="f9"/>
                      </a:lnTo>
                      <a:lnTo>
                        <a:pt x="f8" y="f7"/>
                      </a:lnTo>
                      <a:lnTo>
                        <a:pt x="f5" y="f7"/>
                      </a:lnTo>
                      <a:lnTo>
                        <a:pt x="f9" y="f9"/>
                      </a:ln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D9576A"/>
                </a:solidFill>
                <a:ln w="12701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vert="horz" wrap="square" lIns="730020" tIns="78674" rIns="572670" bIns="78674" anchor="ctr" anchorCtr="1" compatLnSpc="1">
                  <a:noAutofit/>
                </a:bodyPr>
                <a:lstStyle/>
                <a:p>
                  <a:pPr marL="0" marR="0" lvl="0" indent="0" algn="ctr" defTabSz="2622554" rtl="0" fontAlgn="auto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50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5900" b="0" i="0" u="none" strike="noStrike" kern="1200" cap="none" spc="0" baseline="0">
                      <a:solidFill>
                        <a:srgbClr val="FFFFFF"/>
                      </a:solidFill>
                      <a:uFillTx/>
                      <a:latin typeface="Calibri"/>
                    </a:rPr>
                    <a:t>K2</a:t>
                  </a:r>
                </a:p>
              </p:txBody>
            </p:sp>
            <p:sp>
              <p:nvSpPr>
                <p:cNvPr id="6" name="Forme libre 5">
                  <a:extLst>
                    <a:ext uri="{FF2B5EF4-FFF2-40B4-BE49-F238E27FC236}">
                      <a16:creationId xmlns:a16="http://schemas.microsoft.com/office/drawing/2014/main" id="{A2CFF018-FFFF-4F6C-9C20-DA8A006A60A3}"/>
                    </a:ext>
                  </a:extLst>
                </p:cNvPr>
                <p:cNvSpPr/>
                <p:nvPr/>
              </p:nvSpPr>
              <p:spPr>
                <a:xfrm>
                  <a:off x="6746095" y="1782065"/>
                  <a:ext cx="2469949" cy="98798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469953"/>
                    <a:gd name="f7" fmla="val 987981"/>
                    <a:gd name="f8" fmla="val 1975963"/>
                    <a:gd name="f9" fmla="val 493991"/>
                    <a:gd name="f10" fmla="+- 0 0 -90"/>
                    <a:gd name="f11" fmla="*/ f3 1 2469953"/>
                    <a:gd name="f12" fmla="*/ f4 1 987981"/>
                    <a:gd name="f13" fmla="+- f7 0 f5"/>
                    <a:gd name="f14" fmla="+- f6 0 f5"/>
                    <a:gd name="f15" fmla="*/ f10 f0 1"/>
                    <a:gd name="f16" fmla="*/ f14 1 2469953"/>
                    <a:gd name="f17" fmla="*/ f13 1 987981"/>
                    <a:gd name="f18" fmla="*/ 0 f14 1"/>
                    <a:gd name="f19" fmla="*/ 0 f13 1"/>
                    <a:gd name="f20" fmla="*/ 1975963 f14 1"/>
                    <a:gd name="f21" fmla="*/ 2469953 f14 1"/>
                    <a:gd name="f22" fmla="*/ 493991 f13 1"/>
                    <a:gd name="f23" fmla="*/ 987981 f13 1"/>
                    <a:gd name="f24" fmla="*/ 493991 f14 1"/>
                    <a:gd name="f25" fmla="*/ f15 1 f2"/>
                    <a:gd name="f26" fmla="*/ f18 1 2469953"/>
                    <a:gd name="f27" fmla="*/ f19 1 987981"/>
                    <a:gd name="f28" fmla="*/ f20 1 2469953"/>
                    <a:gd name="f29" fmla="*/ f21 1 2469953"/>
                    <a:gd name="f30" fmla="*/ f22 1 987981"/>
                    <a:gd name="f31" fmla="*/ f23 1 987981"/>
                    <a:gd name="f32" fmla="*/ f24 1 2469953"/>
                    <a:gd name="f33" fmla="*/ f5 1 f16"/>
                    <a:gd name="f34" fmla="*/ f6 1 f16"/>
                    <a:gd name="f35" fmla="*/ f5 1 f17"/>
                    <a:gd name="f36" fmla="*/ f7 1 f17"/>
                    <a:gd name="f37" fmla="+- f25 0 f1"/>
                    <a:gd name="f38" fmla="*/ f26 1 f16"/>
                    <a:gd name="f39" fmla="*/ f27 1 f17"/>
                    <a:gd name="f40" fmla="*/ f28 1 f16"/>
                    <a:gd name="f41" fmla="*/ f29 1 f16"/>
                    <a:gd name="f42" fmla="*/ f30 1 f17"/>
                    <a:gd name="f43" fmla="*/ f31 1 f17"/>
                    <a:gd name="f44" fmla="*/ f32 1 f16"/>
                    <a:gd name="f45" fmla="*/ f33 f11 1"/>
                    <a:gd name="f46" fmla="*/ f34 f11 1"/>
                    <a:gd name="f47" fmla="*/ f36 f12 1"/>
                    <a:gd name="f48" fmla="*/ f35 f12 1"/>
                    <a:gd name="f49" fmla="*/ f38 f11 1"/>
                    <a:gd name="f50" fmla="*/ f39 f12 1"/>
                    <a:gd name="f51" fmla="*/ f40 f11 1"/>
                    <a:gd name="f52" fmla="*/ f41 f11 1"/>
                    <a:gd name="f53" fmla="*/ f42 f12 1"/>
                    <a:gd name="f54" fmla="*/ f43 f12 1"/>
                    <a:gd name="f55" fmla="*/ f44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9" y="f50"/>
                    </a:cxn>
                    <a:cxn ang="f37">
                      <a:pos x="f51" y="f50"/>
                    </a:cxn>
                    <a:cxn ang="f37">
                      <a:pos x="f52" y="f53"/>
                    </a:cxn>
                    <a:cxn ang="f37">
                      <a:pos x="f51" y="f54"/>
                    </a:cxn>
                    <a:cxn ang="f37">
                      <a:pos x="f49" y="f54"/>
                    </a:cxn>
                    <a:cxn ang="f37">
                      <a:pos x="f55" y="f53"/>
                    </a:cxn>
                    <a:cxn ang="f37">
                      <a:pos x="f49" y="f50"/>
                    </a:cxn>
                  </a:cxnLst>
                  <a:rect l="f45" t="f48" r="f46" b="f47"/>
                  <a:pathLst>
                    <a:path w="2469953" h="987981">
                      <a:moveTo>
                        <a:pt x="f5" y="f5"/>
                      </a:moveTo>
                      <a:lnTo>
                        <a:pt x="f8" y="f5"/>
                      </a:lnTo>
                      <a:lnTo>
                        <a:pt x="f6" y="f9"/>
                      </a:lnTo>
                      <a:lnTo>
                        <a:pt x="f8" y="f7"/>
                      </a:lnTo>
                      <a:lnTo>
                        <a:pt x="f5" y="f7"/>
                      </a:lnTo>
                      <a:lnTo>
                        <a:pt x="f9" y="f9"/>
                      </a:ln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D9576A"/>
                </a:solidFill>
                <a:ln w="12701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vert="horz" wrap="square" lIns="730020" tIns="78674" rIns="572670" bIns="78674" anchor="ctr" anchorCtr="1" compatLnSpc="1">
                  <a:noAutofit/>
                </a:bodyPr>
                <a:lstStyle/>
                <a:p>
                  <a:pPr marL="0" marR="0" lvl="0" indent="0" algn="ctr" defTabSz="2622554" rtl="0" fontAlgn="auto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50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5900" b="0" i="0" u="none" strike="noStrike" kern="1200" cap="none" spc="0" baseline="0" dirty="0">
                      <a:solidFill>
                        <a:srgbClr val="FFFFFF"/>
                      </a:solidFill>
                      <a:uFillTx/>
                      <a:latin typeface="Calibri"/>
                    </a:rPr>
                    <a:t>K3</a:t>
                  </a:r>
                </a:p>
              </p:txBody>
            </p:sp>
            <p:sp>
              <p:nvSpPr>
                <p:cNvPr id="7" name="Forme libre 6">
                  <a:extLst>
                    <a:ext uri="{FF2B5EF4-FFF2-40B4-BE49-F238E27FC236}">
                      <a16:creationId xmlns:a16="http://schemas.microsoft.com/office/drawing/2014/main" id="{C5A02746-6026-4F93-977B-74A44A013C91}"/>
                    </a:ext>
                  </a:extLst>
                </p:cNvPr>
                <p:cNvSpPr/>
                <p:nvPr/>
              </p:nvSpPr>
              <p:spPr>
                <a:xfrm>
                  <a:off x="8969056" y="1782065"/>
                  <a:ext cx="2469949" cy="98798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469953"/>
                    <a:gd name="f7" fmla="val 987981"/>
                    <a:gd name="f8" fmla="val 1975963"/>
                    <a:gd name="f9" fmla="val 493991"/>
                    <a:gd name="f10" fmla="+- 0 0 -90"/>
                    <a:gd name="f11" fmla="*/ f3 1 2469953"/>
                    <a:gd name="f12" fmla="*/ f4 1 987981"/>
                    <a:gd name="f13" fmla="+- f7 0 f5"/>
                    <a:gd name="f14" fmla="+- f6 0 f5"/>
                    <a:gd name="f15" fmla="*/ f10 f0 1"/>
                    <a:gd name="f16" fmla="*/ f14 1 2469953"/>
                    <a:gd name="f17" fmla="*/ f13 1 987981"/>
                    <a:gd name="f18" fmla="*/ 0 f14 1"/>
                    <a:gd name="f19" fmla="*/ 0 f13 1"/>
                    <a:gd name="f20" fmla="*/ 1975963 f14 1"/>
                    <a:gd name="f21" fmla="*/ 2469953 f14 1"/>
                    <a:gd name="f22" fmla="*/ 493991 f13 1"/>
                    <a:gd name="f23" fmla="*/ 987981 f13 1"/>
                    <a:gd name="f24" fmla="*/ 493991 f14 1"/>
                    <a:gd name="f25" fmla="*/ f15 1 f2"/>
                    <a:gd name="f26" fmla="*/ f18 1 2469953"/>
                    <a:gd name="f27" fmla="*/ f19 1 987981"/>
                    <a:gd name="f28" fmla="*/ f20 1 2469953"/>
                    <a:gd name="f29" fmla="*/ f21 1 2469953"/>
                    <a:gd name="f30" fmla="*/ f22 1 987981"/>
                    <a:gd name="f31" fmla="*/ f23 1 987981"/>
                    <a:gd name="f32" fmla="*/ f24 1 2469953"/>
                    <a:gd name="f33" fmla="*/ f5 1 f16"/>
                    <a:gd name="f34" fmla="*/ f6 1 f16"/>
                    <a:gd name="f35" fmla="*/ f5 1 f17"/>
                    <a:gd name="f36" fmla="*/ f7 1 f17"/>
                    <a:gd name="f37" fmla="+- f25 0 f1"/>
                    <a:gd name="f38" fmla="*/ f26 1 f16"/>
                    <a:gd name="f39" fmla="*/ f27 1 f17"/>
                    <a:gd name="f40" fmla="*/ f28 1 f16"/>
                    <a:gd name="f41" fmla="*/ f29 1 f16"/>
                    <a:gd name="f42" fmla="*/ f30 1 f17"/>
                    <a:gd name="f43" fmla="*/ f31 1 f17"/>
                    <a:gd name="f44" fmla="*/ f32 1 f16"/>
                    <a:gd name="f45" fmla="*/ f33 f11 1"/>
                    <a:gd name="f46" fmla="*/ f34 f11 1"/>
                    <a:gd name="f47" fmla="*/ f36 f12 1"/>
                    <a:gd name="f48" fmla="*/ f35 f12 1"/>
                    <a:gd name="f49" fmla="*/ f38 f11 1"/>
                    <a:gd name="f50" fmla="*/ f39 f12 1"/>
                    <a:gd name="f51" fmla="*/ f40 f11 1"/>
                    <a:gd name="f52" fmla="*/ f41 f11 1"/>
                    <a:gd name="f53" fmla="*/ f42 f12 1"/>
                    <a:gd name="f54" fmla="*/ f43 f12 1"/>
                    <a:gd name="f55" fmla="*/ f44 f1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7">
                      <a:pos x="f49" y="f50"/>
                    </a:cxn>
                    <a:cxn ang="f37">
                      <a:pos x="f51" y="f50"/>
                    </a:cxn>
                    <a:cxn ang="f37">
                      <a:pos x="f52" y="f53"/>
                    </a:cxn>
                    <a:cxn ang="f37">
                      <a:pos x="f51" y="f54"/>
                    </a:cxn>
                    <a:cxn ang="f37">
                      <a:pos x="f49" y="f54"/>
                    </a:cxn>
                    <a:cxn ang="f37">
                      <a:pos x="f55" y="f53"/>
                    </a:cxn>
                    <a:cxn ang="f37">
                      <a:pos x="f49" y="f50"/>
                    </a:cxn>
                  </a:cxnLst>
                  <a:rect l="f45" t="f48" r="f46" b="f47"/>
                  <a:pathLst>
                    <a:path w="2469953" h="987981">
                      <a:moveTo>
                        <a:pt x="f5" y="f5"/>
                      </a:moveTo>
                      <a:lnTo>
                        <a:pt x="f8" y="f5"/>
                      </a:lnTo>
                      <a:lnTo>
                        <a:pt x="f6" y="f9"/>
                      </a:lnTo>
                      <a:lnTo>
                        <a:pt x="f8" y="f7"/>
                      </a:lnTo>
                      <a:lnTo>
                        <a:pt x="f5" y="f7"/>
                      </a:lnTo>
                      <a:lnTo>
                        <a:pt x="f9" y="f9"/>
                      </a:lnTo>
                      <a:lnTo>
                        <a:pt x="f5" y="f5"/>
                      </a:lnTo>
                      <a:close/>
                    </a:path>
                  </a:pathLst>
                </a:custGeom>
                <a:solidFill>
                  <a:srgbClr val="D9576A"/>
                </a:solidFill>
                <a:ln w="12701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vert="horz" wrap="square" lIns="730020" tIns="78674" rIns="572670" bIns="78674" anchor="ctr" anchorCtr="1" compatLnSpc="1">
                  <a:noAutofit/>
                </a:bodyPr>
                <a:lstStyle/>
                <a:p>
                  <a:pPr marL="0" marR="0" lvl="0" indent="0" algn="ctr" defTabSz="2622554" rtl="0" fontAlgn="auto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50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5900" b="0" i="0" u="none" strike="noStrike" kern="1200" cap="none" spc="0" baseline="0">
                      <a:solidFill>
                        <a:srgbClr val="FFFFFF"/>
                      </a:solidFill>
                      <a:uFillTx/>
                      <a:latin typeface="Calibri"/>
                    </a:rPr>
                    <a:t>K4</a:t>
                  </a:r>
                </a:p>
              </p:txBody>
            </p:sp>
          </p:grpSp>
          <p:pic>
            <p:nvPicPr>
              <p:cNvPr id="8" name="Image 2">
                <a:extLst>
                  <a:ext uri="{FF2B5EF4-FFF2-40B4-BE49-F238E27FC236}">
                    <a16:creationId xmlns:a16="http://schemas.microsoft.com/office/drawing/2014/main" id="{7F484022-83FC-4231-A149-90AF6B576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5476" t="53997" r="17678" b="17636"/>
              <a:stretch>
                <a:fillRect/>
              </a:stretch>
            </p:blipFill>
            <p:spPr>
              <a:xfrm>
                <a:off x="2206483" y="3262661"/>
                <a:ext cx="6987213" cy="3025959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10" name="ZoneTexte 7">
                <a:extLst>
                  <a:ext uri="{FF2B5EF4-FFF2-40B4-BE49-F238E27FC236}">
                    <a16:creationId xmlns:a16="http://schemas.microsoft.com/office/drawing/2014/main" id="{FC247AE5-EA51-485D-BFE7-29F83DEA2A5C}"/>
                  </a:ext>
                </a:extLst>
              </p:cNvPr>
              <p:cNvSpPr txBox="1"/>
              <p:nvPr/>
            </p:nvSpPr>
            <p:spPr>
              <a:xfrm>
                <a:off x="5385349" y="2941981"/>
                <a:ext cx="1769453" cy="423205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Ergothérapie</a:t>
                </a:r>
              </a:p>
            </p:txBody>
          </p:sp>
          <p:sp>
            <p:nvSpPr>
              <p:cNvPr id="11" name="ZoneTexte 8">
                <a:extLst>
                  <a:ext uri="{FF2B5EF4-FFF2-40B4-BE49-F238E27FC236}">
                    <a16:creationId xmlns:a16="http://schemas.microsoft.com/office/drawing/2014/main" id="{1B983819-9A89-4400-BC88-D2B91028CFF4}"/>
                  </a:ext>
                </a:extLst>
              </p:cNvPr>
              <p:cNvSpPr txBox="1"/>
              <p:nvPr/>
            </p:nvSpPr>
            <p:spPr>
              <a:xfrm>
                <a:off x="5223060" y="4615296"/>
                <a:ext cx="2075049" cy="423205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Psychomotricité</a:t>
                </a:r>
              </a:p>
            </p:txBody>
          </p:sp>
          <p:sp>
            <p:nvSpPr>
              <p:cNvPr id="12" name="ZoneTexte 9">
                <a:extLst>
                  <a:ext uri="{FF2B5EF4-FFF2-40B4-BE49-F238E27FC236}">
                    <a16:creationId xmlns:a16="http://schemas.microsoft.com/office/drawing/2014/main" id="{659C7398-FF42-4989-B568-35DB730E8716}"/>
                  </a:ext>
                </a:extLst>
              </p:cNvPr>
              <p:cNvSpPr txBox="1"/>
              <p:nvPr/>
            </p:nvSpPr>
            <p:spPr>
              <a:xfrm>
                <a:off x="5244641" y="1399352"/>
                <a:ext cx="1910160" cy="423205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Kinésithérapie</a:t>
                </a:r>
              </a:p>
            </p:txBody>
          </p:sp>
          <p:sp>
            <p:nvSpPr>
              <p:cNvPr id="13" name="Rectangle à coins arrondis 11">
                <a:extLst>
                  <a:ext uri="{FF2B5EF4-FFF2-40B4-BE49-F238E27FC236}">
                    <a16:creationId xmlns:a16="http://schemas.microsoft.com/office/drawing/2014/main" id="{1B89793B-EA14-4204-B2CF-1ACCBA9F1C34}"/>
                  </a:ext>
                </a:extLst>
              </p:cNvPr>
              <p:cNvSpPr/>
              <p:nvPr/>
            </p:nvSpPr>
            <p:spPr>
              <a:xfrm>
                <a:off x="576474" y="1690689"/>
                <a:ext cx="1719465" cy="4411934"/>
              </a:xfrm>
              <a:custGeom>
                <a:avLst>
                  <a:gd name="f10" fmla="val 360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3600"/>
                  <a:gd name="f11" fmla="abs f4"/>
                  <a:gd name="f12" fmla="abs f5"/>
                  <a:gd name="f13" fmla="abs f6"/>
                  <a:gd name="f14" fmla="*/ f8 1 180"/>
                  <a:gd name="f15" fmla="val f10"/>
                  <a:gd name="f16" fmla="+- 0 0 f2"/>
                  <a:gd name="f17" fmla="?: f11 f4 1"/>
                  <a:gd name="f18" fmla="?: f12 f5 1"/>
                  <a:gd name="f19" fmla="?: f13 f6 1"/>
                  <a:gd name="f20" fmla="*/ f9 f14 1"/>
                  <a:gd name="f21" fmla="+- f7 f15 0"/>
                  <a:gd name="f22" fmla="*/ f17 1 21600"/>
                  <a:gd name="f23" fmla="*/ f18 1 21600"/>
                  <a:gd name="f24" fmla="*/ 21600 f17 1"/>
                  <a:gd name="f25" fmla="*/ 21600 f18 1"/>
                  <a:gd name="f26" fmla="+- 0 0 f20"/>
                  <a:gd name="f27" fmla="+- f7 0 f21"/>
                  <a:gd name="f28" fmla="+- f21 0 f7"/>
                  <a:gd name="f29" fmla="min f23 f22"/>
                  <a:gd name="f30" fmla="*/ f24 1 f19"/>
                  <a:gd name="f31" fmla="*/ f25 1 f19"/>
                  <a:gd name="f32" fmla="*/ f26 f1 1"/>
                  <a:gd name="f33" fmla="abs f27"/>
                  <a:gd name="f34" fmla="abs f28"/>
                  <a:gd name="f35" fmla="?: f27 f16 f2"/>
                  <a:gd name="f36" fmla="?: f27 f2 f16"/>
                  <a:gd name="f37" fmla="?: f27 f3 f2"/>
                  <a:gd name="f38" fmla="?: f27 f2 f3"/>
                  <a:gd name="f39" fmla="?: f28 f16 f2"/>
                  <a:gd name="f40" fmla="?: f28 f2 f16"/>
                  <a:gd name="f41" fmla="?: f27 0 f1"/>
                  <a:gd name="f42" fmla="?: f27 f1 0"/>
                  <a:gd name="f43" fmla="val f30"/>
                  <a:gd name="f44" fmla="val f31"/>
                  <a:gd name="f45" fmla="*/ f32 1 f8"/>
                  <a:gd name="f46" fmla="?: f27 f38 f37"/>
                  <a:gd name="f47" fmla="?: f27 f37 f38"/>
                  <a:gd name="f48" fmla="?: f28 f36 f35"/>
                  <a:gd name="f49" fmla="*/ f21 f29 1"/>
                  <a:gd name="f50" fmla="*/ f7 f29 1"/>
                  <a:gd name="f51" fmla="*/ f33 f29 1"/>
                  <a:gd name="f52" fmla="*/ f34 f29 1"/>
                  <a:gd name="f53" fmla="+- f44 0 f15"/>
                  <a:gd name="f54" fmla="+- f43 0 f15"/>
                  <a:gd name="f55" fmla="+- f45 0 f2"/>
                  <a:gd name="f56" fmla="?: f28 f47 f46"/>
                  <a:gd name="f57" fmla="*/ f44 f29 1"/>
                  <a:gd name="f58" fmla="*/ f43 f29 1"/>
                  <a:gd name="f59" fmla="+- f55 f2 0"/>
                  <a:gd name="f60" fmla="+- f44 0 f53"/>
                  <a:gd name="f61" fmla="+- f43 0 f54"/>
                  <a:gd name="f62" fmla="+- f53 0 f44"/>
                  <a:gd name="f63" fmla="+- f54 0 f43"/>
                  <a:gd name="f64" fmla="*/ f53 f29 1"/>
                  <a:gd name="f65" fmla="*/ f54 f29 1"/>
                  <a:gd name="f66" fmla="*/ f59 f8 1"/>
                  <a:gd name="f67" fmla="abs f60"/>
                  <a:gd name="f68" fmla="?: f60 0 f1"/>
                  <a:gd name="f69" fmla="?: f60 f1 0"/>
                  <a:gd name="f70" fmla="?: f60 f39 f40"/>
                  <a:gd name="f71" fmla="abs f61"/>
                  <a:gd name="f72" fmla="abs f62"/>
                  <a:gd name="f73" fmla="?: f61 f16 f2"/>
                  <a:gd name="f74" fmla="?: f61 f2 f16"/>
                  <a:gd name="f75" fmla="?: f61 f3 f2"/>
                  <a:gd name="f76" fmla="?: f61 f2 f3"/>
                  <a:gd name="f77" fmla="abs f63"/>
                  <a:gd name="f78" fmla="?: f63 f16 f2"/>
                  <a:gd name="f79" fmla="?: f63 f2 f16"/>
                  <a:gd name="f80" fmla="?: f63 f42 f41"/>
                  <a:gd name="f81" fmla="?: f63 f41 f42"/>
                  <a:gd name="f82" fmla="*/ f66 1 f1"/>
                  <a:gd name="f83" fmla="?: f28 f69 f68"/>
                  <a:gd name="f84" fmla="?: f28 f68 f69"/>
                  <a:gd name="f85" fmla="?: f61 f76 f75"/>
                  <a:gd name="f86" fmla="?: f61 f75 f76"/>
                  <a:gd name="f87" fmla="?: f62 f74 f73"/>
                  <a:gd name="f88" fmla="?: f27 f80 f81"/>
                  <a:gd name="f89" fmla="?: f27 f78 f79"/>
                  <a:gd name="f90" fmla="*/ f67 f29 1"/>
                  <a:gd name="f91" fmla="*/ f71 f29 1"/>
                  <a:gd name="f92" fmla="*/ f72 f29 1"/>
                  <a:gd name="f93" fmla="*/ f77 f29 1"/>
                  <a:gd name="f94" fmla="+- 0 0 f82"/>
                  <a:gd name="f95" fmla="?: f60 f83 f84"/>
                  <a:gd name="f96" fmla="?: f62 f86 f85"/>
                  <a:gd name="f97" fmla="+- 0 0 f94"/>
                  <a:gd name="f98" fmla="*/ f97 f1 1"/>
                  <a:gd name="f99" fmla="*/ f98 1 f8"/>
                  <a:gd name="f100" fmla="+- f99 0 f2"/>
                  <a:gd name="f101" fmla="cos 1 f100"/>
                  <a:gd name="f102" fmla="+- 0 0 f101"/>
                  <a:gd name="f103" fmla="+- 0 0 f102"/>
                  <a:gd name="f104" fmla="val f103"/>
                  <a:gd name="f105" fmla="+- 0 0 f104"/>
                  <a:gd name="f106" fmla="*/ f15 f105 1"/>
                  <a:gd name="f107" fmla="*/ f106 3163 1"/>
                  <a:gd name="f108" fmla="*/ f107 1 7636"/>
                  <a:gd name="f109" fmla="+- f7 f108 0"/>
                  <a:gd name="f110" fmla="+- f43 0 f108"/>
                  <a:gd name="f111" fmla="+- f44 0 f108"/>
                  <a:gd name="f112" fmla="*/ f109 f29 1"/>
                  <a:gd name="f113" fmla="*/ f110 f29 1"/>
                  <a:gd name="f114" fmla="*/ f111 f2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2" t="f112" r="f113" b="f114"/>
                <a:pathLst>
                  <a:path>
                    <a:moveTo>
                      <a:pt x="f49" y="f50"/>
                    </a:moveTo>
                    <a:arcTo wR="f51" hR="f52" stAng="f56" swAng="f48"/>
                    <a:lnTo>
                      <a:pt x="f50" y="f64"/>
                    </a:lnTo>
                    <a:arcTo wR="f52" hR="f90" stAng="f95" swAng="f70"/>
                    <a:lnTo>
                      <a:pt x="f65" y="f57"/>
                    </a:lnTo>
                    <a:arcTo wR="f91" hR="f92" stAng="f96" swAng="f87"/>
                    <a:lnTo>
                      <a:pt x="f58" y="f49"/>
                    </a:lnTo>
                    <a:arcTo wR="f93" hR="f51" stAng="f88" swAng="f89"/>
                    <a:close/>
                  </a:path>
                </a:pathLst>
              </a:custGeom>
              <a:solidFill>
                <a:srgbClr val="5B9BD5"/>
              </a:solidFill>
              <a:ln w="12701" cap="flat">
                <a:solidFill>
                  <a:srgbClr val="41719C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</p:grpSp>
        <p:sp>
          <p:nvSpPr>
            <p:cNvPr id="14" name="ZoneTexte 12">
              <a:extLst>
                <a:ext uri="{FF2B5EF4-FFF2-40B4-BE49-F238E27FC236}">
                  <a16:creationId xmlns:a16="http://schemas.microsoft.com/office/drawing/2014/main" id="{9A5791DE-9B11-42F0-8B16-3B103B450DF3}"/>
                </a:ext>
              </a:extLst>
            </p:cNvPr>
            <p:cNvSpPr txBox="1"/>
            <p:nvPr/>
          </p:nvSpPr>
          <p:spPr>
            <a:xfrm>
              <a:off x="1115587" y="1725918"/>
              <a:ext cx="569095" cy="433785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4800" b="1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P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4800" b="1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A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4800" b="1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C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4800" b="1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E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4800" b="1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S</a:t>
              </a:r>
            </a:p>
          </p:txBody>
        </p:sp>
      </p:grpSp>
      <p:sp>
        <p:nvSpPr>
          <p:cNvPr id="15" name="ZoneTexte 13">
            <a:extLst>
              <a:ext uri="{FF2B5EF4-FFF2-40B4-BE49-F238E27FC236}">
                <a16:creationId xmlns:a16="http://schemas.microsoft.com/office/drawing/2014/main" id="{8941D6FF-0256-40C4-B79E-E58E1706D3A1}"/>
              </a:ext>
            </a:extLst>
          </p:cNvPr>
          <p:cNvSpPr txBox="1"/>
          <p:nvPr/>
        </p:nvSpPr>
        <p:spPr>
          <a:xfrm>
            <a:off x="9378892" y="4072001"/>
            <a:ext cx="2605749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 dirty="0">
                <a:solidFill>
                  <a:srgbClr val="000000"/>
                </a:solidFill>
                <a:uFillTx/>
                <a:sym typeface="Wingdings" panose="05000000000000000000" pitchFamily="2" charset="2"/>
              </a:rPr>
              <a:t></a:t>
            </a:r>
            <a:r>
              <a:rPr lang="fr-FR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Diplômes d’état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44608B-4805-45AB-96EA-FF58F8830C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4919" y="132019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rgbClr val="2683C6"/>
                </a:solidFill>
                <a:latin typeface="Palatino Linotype" panose="02040502050505030304" pitchFamily="18" charset="0"/>
              </a:rPr>
              <a:t>L’évaluation dans les études supérieures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EE21DA-58A4-4251-8D78-96C8B2F9ECD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94919" y="2714582"/>
            <a:ext cx="10515600" cy="4351338"/>
          </a:xfrm>
        </p:spPr>
        <p:txBody>
          <a:bodyPr/>
          <a:lstStyle/>
          <a:p>
            <a:pPr lvl="0"/>
            <a:r>
              <a:rPr lang="fr-FR" dirty="0"/>
              <a:t>ECTS « </a:t>
            </a:r>
            <a:r>
              <a:rPr lang="fr-FR" dirty="0" err="1"/>
              <a:t>European</a:t>
            </a:r>
            <a:r>
              <a:rPr lang="fr-FR" dirty="0"/>
              <a:t> </a:t>
            </a:r>
            <a:r>
              <a:rPr lang="fr-FR" dirty="0" err="1"/>
              <a:t>Credit</a:t>
            </a:r>
            <a:r>
              <a:rPr lang="fr-FR" dirty="0"/>
              <a:t> Transfer System » : </a:t>
            </a:r>
            <a:r>
              <a:rPr lang="fr-FR" b="1" dirty="0"/>
              <a:t>Système européen de transfert et d'accumulation de crédits</a:t>
            </a:r>
          </a:p>
          <a:p>
            <a:pPr lvl="0"/>
            <a:r>
              <a:rPr lang="fr-FR" b="1" dirty="0"/>
              <a:t>Une année = 60 ECTS</a:t>
            </a:r>
          </a:p>
          <a:p>
            <a:pPr lvl="0"/>
            <a:r>
              <a:rPr lang="fr-FR" dirty="0"/>
              <a:t>Echanges et flux étudiants dans l’UE</a:t>
            </a:r>
          </a:p>
          <a:p>
            <a:pPr lvl="0"/>
            <a:r>
              <a:rPr lang="fr-FR" dirty="0"/>
              <a:t>Par « UE » = Unité d’enseignement</a:t>
            </a:r>
          </a:p>
          <a:p>
            <a:pPr lvl="0"/>
            <a:r>
              <a:rPr lang="fr-FR" dirty="0"/>
              <a:t>ECTS validés si note &gt; 10/20</a:t>
            </a:r>
          </a:p>
          <a:p>
            <a:pPr lvl="0"/>
            <a:endParaRPr lang="fr-FR" b="1" dirty="0"/>
          </a:p>
          <a:p>
            <a:pPr lvl="0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16FD4B-2FB3-42A3-9EAD-CC3432801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3487" y="1834888"/>
            <a:ext cx="5763237" cy="2921669"/>
          </a:xfrm>
        </p:spPr>
        <p:txBody>
          <a:bodyPr anchor="b">
            <a:noAutofit/>
          </a:bodyPr>
          <a:lstStyle/>
          <a:p>
            <a:r>
              <a:rPr lang="fr-FR" sz="7400" dirty="0">
                <a:solidFill>
                  <a:srgbClr val="2683C6"/>
                </a:solidFill>
                <a:latin typeface="Monotype Corsiva" panose="03010101010201010101" pitchFamily="66" charset="0"/>
              </a:rPr>
              <a:t>Réforme d’Entrée aux Etudes de Santé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2C8731-16A1-4954-8163-86067F8B9B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1" r="13192" b="3"/>
          <a:stretch/>
        </p:blipFill>
        <p:spPr>
          <a:xfrm>
            <a:off x="575276" y="231736"/>
            <a:ext cx="4575565" cy="581698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BE46D12-F3F1-7441-817A-11190A86EB80}"/>
              </a:ext>
            </a:extLst>
          </p:cNvPr>
          <p:cNvSpPr txBox="1"/>
          <p:nvPr/>
        </p:nvSpPr>
        <p:spPr>
          <a:xfrm>
            <a:off x="7372350" y="4846320"/>
            <a:ext cx="2983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Salomé LEITUS</a:t>
            </a:r>
          </a:p>
          <a:p>
            <a:r>
              <a:rPr lang="fr-FR" dirty="0"/>
              <a:t>Vice Présidente en charge des Tutorats de la FNEK</a:t>
            </a:r>
          </a:p>
          <a:p>
            <a:r>
              <a:rPr lang="fr-FR" dirty="0"/>
              <a:t>4</a:t>
            </a:r>
            <a:r>
              <a:rPr lang="fr-FR" baseline="30000" dirty="0"/>
              <a:t>ème</a:t>
            </a:r>
            <a:r>
              <a:rPr lang="fr-FR" dirty="0"/>
              <a:t> année de Kinésithérapie </a:t>
            </a:r>
          </a:p>
        </p:txBody>
      </p:sp>
    </p:spTree>
    <p:extLst>
      <p:ext uri="{BB962C8B-B14F-4D97-AF65-F5344CB8AC3E}">
        <p14:creationId xmlns:p14="http://schemas.microsoft.com/office/powerpoint/2010/main" val="162724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1860</TotalTime>
  <Words>1815</Words>
  <Application>Microsoft Office PowerPoint</Application>
  <PresentationFormat>Grand écran</PresentationFormat>
  <Paragraphs>387</Paragraphs>
  <Slides>44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6" baseType="lpstr">
      <vt:lpstr>Arial</vt:lpstr>
      <vt:lpstr>Arial Black</vt:lpstr>
      <vt:lpstr>Bahnschrift SemiCondensed</vt:lpstr>
      <vt:lpstr>Berlin Sans FB</vt:lpstr>
      <vt:lpstr>Calibri</vt:lpstr>
      <vt:lpstr>Calibri Light</vt:lpstr>
      <vt:lpstr>Courier New</vt:lpstr>
      <vt:lpstr>Monotype Corsiva</vt:lpstr>
      <vt:lpstr>Palatino Linotype</vt:lpstr>
      <vt:lpstr>Times New Roman</vt:lpstr>
      <vt:lpstr>Wingdings</vt:lpstr>
      <vt:lpstr>Thème Office</vt:lpstr>
      <vt:lpstr>Présentation PowerPoint</vt:lpstr>
      <vt:lpstr>Le déroulement de la conférence</vt:lpstr>
      <vt:lpstr>Pour poser vos questions :</vt:lpstr>
      <vt:lpstr>L’Enseignement supérieur</vt:lpstr>
      <vt:lpstr>Schéma global</vt:lpstr>
      <vt:lpstr>Zoom sur la santé : les études médicales</vt:lpstr>
      <vt:lpstr>Zoom sur le paramédical</vt:lpstr>
      <vt:lpstr>L’évaluation dans les études supérieures</vt:lpstr>
      <vt:lpstr>Réforme d’Entrée aux Etudes de Santé</vt:lpstr>
      <vt:lpstr>Les objectifs de la Réforme</vt:lpstr>
      <vt:lpstr>Présentation PowerPoint</vt:lpstr>
      <vt:lpstr>Le PASS (Parcours à Accès Santé Spécifique)</vt:lpstr>
      <vt:lpstr>Le PASS (Parcours à Accès Santé Spécifique) (2)</vt:lpstr>
      <vt:lpstr>La L.AS (Licence à Accès Santé)</vt:lpstr>
      <vt:lpstr>Une admission avec deux groupes d’épreuves</vt:lpstr>
      <vt:lpstr>Une admission avec deux groupes d’épreuves</vt:lpstr>
      <vt:lpstr>Orientation / Réorientation</vt:lpstr>
      <vt:lpstr>Présentation PowerPoint</vt:lpstr>
      <vt:lpstr>La réforme à l’échelle de la Lorraine</vt:lpstr>
      <vt:lpstr>Le PASS en Lorraine </vt:lpstr>
      <vt:lpstr>Présentation PowerPoint</vt:lpstr>
      <vt:lpstr>L’année de « transition »</vt:lpstr>
      <vt:lpstr>Un programme varié</vt:lpstr>
      <vt:lpstr>Un programme diversifié et pluridisciplinaire </vt:lpstr>
      <vt:lpstr>Une année en PASS</vt:lpstr>
      <vt:lpstr>Et l’entrée en études de santé ?</vt:lpstr>
      <vt:lpstr>La L.AS en Lorraine</vt:lpstr>
      <vt:lpstr>Une année en L.AS</vt:lpstr>
      <vt:lpstr>Et l’entrée en études de santé ?</vt:lpstr>
      <vt:lpstr>Pour résumer : </vt:lpstr>
      <vt:lpstr>Pour résumer :</vt:lpstr>
      <vt:lpstr>Idées reçues de la réforme</vt:lpstr>
      <vt:lpstr>Le programme du PASS est identique à celui de la PACES</vt:lpstr>
      <vt:lpstr>Ce sera plus difficile ou plus facile de réussir avec la réforme</vt:lpstr>
      <vt:lpstr>La PASS est la voie royale pour accéder aux études de Santé / il y a plus de chances de réussite avec le PASS</vt:lpstr>
      <vt:lpstr>Suppression du Numerus Clausus = absence de sélection</vt:lpstr>
      <vt:lpstr>Plus de redoublement donc une seule chance de réussir</vt:lpstr>
      <vt:lpstr>Nos Services pour l’année 2020 - 2021</vt:lpstr>
      <vt:lpstr>Nos services pour les étudiants en L.AS</vt:lpstr>
      <vt:lpstr>Nos Services pour le PASS Avant la rentrée</vt:lpstr>
      <vt:lpstr>Nos services pour le PASS Pour toute l’année et gratuitement</vt:lpstr>
      <vt:lpstr>Nos Services pour le PASS Le Pack + à ≈ 30 €</vt:lpstr>
      <vt:lpstr>Avez-vous des questions ?</vt:lpstr>
      <vt:lpstr>2ème conférence prévue en avril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Nicolas Eschenbrenner</dc:creator>
  <cp:lastModifiedBy>Lola Chwaliszewski</cp:lastModifiedBy>
  <cp:revision>54</cp:revision>
  <dcterms:created xsi:type="dcterms:W3CDTF">2020-02-04T21:25:06Z</dcterms:created>
  <dcterms:modified xsi:type="dcterms:W3CDTF">2020-02-11T12:12:26Z</dcterms:modified>
</cp:coreProperties>
</file>